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p:scale>
          <a:sx n="66" d="100"/>
          <a:sy n="66" d="100"/>
        </p:scale>
        <p:origin x="2634" y="1434"/>
      </p:cViewPr>
      <p:guideLst/>
    </p:cSldViewPr>
  </p:slideViewPr>
  <p:notesTextViewPr>
    <p:cViewPr>
      <p:scale>
        <a:sx n="3" d="2"/>
        <a:sy n="3" d="2"/>
      </p:scale>
      <p:origin x="0" y="-5"/>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3203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Tonight we're introducing two simple things our church can do to stand with persecuted Christians around the world — the Church Light Walk, and Prayers in the Dark.</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Pastor Phouang's story is the bridge to Prayers in the Dark — his church in Laos is forced to meet outside the village, after dark, to pray.</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here are two simple ways we can stand with them. Both raise the voice of persecuted Christians in prayer, compassion and practical support.</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a Church Light Walk? A visible act of solidarity — a walk in the darkness carrying light. It's also a witness to the church here at home.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Six simple steps to organise your own. Get leaders on board, pick a dark evening, plan a short route, promote it, everyone brings a light, and pause to pray along the way.</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Prayers in the Dark? Identify with believers who must meet in secret. Gather, switch out the lights, and pray for those forced to worship this way.</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Six steps. Get leaders on board, choose a dark evening or use a regular meeting, invite people with a small light, guide the prayer, switch out the lights, and share a photo with us.</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on the call to action. Organise a Light Walk. Hold Prayers in the Dark. Stand with the persecuted church — and share your photos with us.</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the theme. Across the world, Christians live out their faith in danger — yet they keep shining. They are Christ's light in the darkest places.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darkness? For many believers, meeting to worship is neither simple nor safe — in secret, at night, at great personal risk, because they will not deny the name of Jesus.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Meet a few of our persecuted brothers and sisters. These are real people, in real danger, still shining for Christ.</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Severa, in Pakistan, faces deep-rooted discrimination at university for her faith — yet she is starting a group to encourage other Christian students.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 Faiz leads a church in Baghdad, committed to serving the Christian community and shining Christ's light into a troubled city where violent attacks are a continual risk.</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Nigeria, thousands of Christians have been killed. Rev Mark Mukan will not let that darkness have the last word — he is training Christian leaders to carry the gospel forward.</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 Kiflu Gebremeskel has spent more than 20 years in an Eritrean prison cell. A senior church leader, he was one of the first targets of the regime — yet he has never denied his faith.</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Luka lost his wife, parents and children when militants attacked his village. After trauma counselling, he has committed to forgiving the attackers and using his life to bless others.</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0907"/>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alphaModFix amt="50000"/>
          </a:blip>
          <a:stretch>
            <a:fillRect/>
          </a:stretch>
        </p:blipFill>
        <p:spPr>
          <a:xfrm>
            <a:off x="0" y="-747988"/>
            <a:ext cx="18288000" cy="11782976"/>
          </a:xfrm>
          <a:prstGeom prst="rect">
            <a:avLst/>
          </a:prstGeom>
        </p:spPr>
      </p:pic>
      <p:pic>
        <p:nvPicPr>
          <p:cNvPr id="3" name="Image 1" descr="preencoded.png"/>
          <p:cNvPicPr>
            <a:picLocks noChangeAspect="1"/>
          </p:cNvPicPr>
          <p:nvPr/>
        </p:nvPicPr>
        <p:blipFill>
          <a:blip r:embed="rId4">
            <a:alphaModFix amt="95000"/>
          </a:blip>
          <a:stretch>
            <a:fillRect/>
          </a:stretch>
        </p:blipFill>
        <p:spPr>
          <a:xfrm>
            <a:off x="1047750" y="857250"/>
            <a:ext cx="1747986" cy="571500"/>
          </a:xfrm>
          <a:prstGeom prst="rect">
            <a:avLst/>
          </a:prstGeom>
        </p:spPr>
      </p:pic>
      <p:sp>
        <p:nvSpPr>
          <p:cNvPr id="4" name="Text 0"/>
          <p:cNvSpPr/>
          <p:nvPr/>
        </p:nvSpPr>
        <p:spPr>
          <a:xfrm>
            <a:off x="1047750" y="1842790"/>
            <a:ext cx="12363450" cy="361950"/>
          </a:xfrm>
          <a:prstGeom prst="rect">
            <a:avLst/>
          </a:prstGeom>
          <a:noFill/>
          <a:ln/>
        </p:spPr>
        <p:txBody>
          <a:bodyPr wrap="square" lIns="25400" tIns="25400" rIns="25400" bIns="25400" rtlCol="0" anchor="t">
            <a:normAutofit lnSpcReduction="10000"/>
          </a:bodyPr>
          <a:lstStyle/>
          <a:p>
            <a:pPr marL="0" indent="0" algn="l">
              <a:buNone/>
            </a:pPr>
            <a:r>
              <a:rPr lang="en-US" sz="2250" b="1" kern="0" spc="720" dirty="0">
                <a:solidFill>
                  <a:srgbClr val="E30613"/>
                </a:solidFill>
                <a:latin typeface="Arial" pitchFamily="34" charset="0"/>
                <a:ea typeface="Arial" pitchFamily="34" charset="-122"/>
                <a:cs typeface="Arial" pitchFamily="34" charset="-120"/>
              </a:rPr>
              <a:t>STAND WITH THE PERSECUTED CHURCH</a:t>
            </a:r>
            <a:endParaRPr lang="en-US" sz="2250" dirty="0"/>
          </a:p>
        </p:txBody>
      </p:sp>
      <p:sp>
        <p:nvSpPr>
          <p:cNvPr id="5" name="Text 1"/>
          <p:cNvSpPr/>
          <p:nvPr/>
        </p:nvSpPr>
        <p:spPr>
          <a:xfrm>
            <a:off x="1047750" y="2452390"/>
            <a:ext cx="11576685" cy="4443413"/>
          </a:xfrm>
          <a:prstGeom prst="rect">
            <a:avLst/>
          </a:prstGeom>
          <a:noFill/>
          <a:ln/>
        </p:spPr>
        <p:txBody>
          <a:bodyPr wrap="square" lIns="25400" tIns="25400" rIns="25400" bIns="25400" rtlCol="0" anchor="t">
            <a:normAutofit/>
          </a:bodyPr>
          <a:lstStyle/>
          <a:p>
            <a:pPr marL="0" indent="0" algn="l">
              <a:lnSpc>
                <a:spcPct val="98000"/>
              </a:lnSpc>
              <a:buNone/>
            </a:pPr>
            <a:r>
              <a:rPr lang="en-US" sz="8850" b="1" kern="0" spc="-88" dirty="0">
                <a:solidFill>
                  <a:srgbClr val="FFFFFF"/>
                </a:solidFill>
                <a:latin typeface="Arial" pitchFamily="34" charset="0"/>
                <a:ea typeface="Arial" pitchFamily="34" charset="-122"/>
                <a:cs typeface="Arial" pitchFamily="34" charset="-120"/>
              </a:rPr>
              <a:t>CHURCH LIGHT WALK </a:t>
            </a:r>
            <a:r>
              <a:rPr lang="en-US" sz="8850" b="1" kern="0" spc="-88" dirty="0">
                <a:solidFill>
                  <a:srgbClr val="E30613"/>
                </a:solidFill>
                <a:latin typeface="Arial" pitchFamily="34" charset="0"/>
                <a:ea typeface="Arial" pitchFamily="34" charset="-122"/>
                <a:cs typeface="Arial" pitchFamily="34" charset="-120"/>
              </a:rPr>
              <a:t>&amp; PRAYERS IN THE DARK</a:t>
            </a:r>
            <a:endParaRPr lang="en-US" sz="8850" dirty="0"/>
          </a:p>
        </p:txBody>
      </p:sp>
      <p:sp>
        <p:nvSpPr>
          <p:cNvPr id="6" name="Text 2"/>
          <p:cNvSpPr/>
          <p:nvPr/>
        </p:nvSpPr>
        <p:spPr>
          <a:xfrm>
            <a:off x="1047750" y="7238702"/>
            <a:ext cx="8829675" cy="1529358"/>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2700" dirty="0">
                <a:solidFill>
                  <a:srgbClr val="E6DED0"/>
                </a:solidFill>
                <a:latin typeface="Arial" pitchFamily="34" charset="0"/>
                <a:ea typeface="Arial" pitchFamily="34" charset="-122"/>
                <a:cs typeface="Arial" pitchFamily="34" charset="-120"/>
              </a:rPr>
              <a:t>Two simple ways for your church to carry light into the darkness — in solidarity with believers who worship in secret, and at great personal risk.</a:t>
            </a:r>
            <a:endParaRPr lang="en-US" sz="2700" dirty="0"/>
          </a:p>
        </p:txBody>
      </p:sp>
      <p:sp>
        <p:nvSpPr>
          <p:cNvPr id="7" name="Text 3"/>
          <p:cNvSpPr/>
          <p:nvPr/>
        </p:nvSpPr>
        <p:spPr>
          <a:xfrm>
            <a:off x="1047750" y="9144000"/>
            <a:ext cx="17811750" cy="323850"/>
          </a:xfrm>
          <a:prstGeom prst="rect">
            <a:avLst/>
          </a:prstGeom>
          <a:noFill/>
          <a:ln/>
        </p:spPr>
        <p:txBody>
          <a:bodyPr wrap="square" lIns="25400" tIns="25400" rIns="25400" bIns="25400" rtlCol="0" anchor="t">
            <a:normAutofit fontScale="92500" lnSpcReduction="10000"/>
          </a:bodyPr>
          <a:lstStyle/>
          <a:p>
            <a:pPr marL="0" indent="0" algn="l">
              <a:buNone/>
            </a:pPr>
            <a:r>
              <a:rPr lang="en-US" sz="2025" b="1" kern="0" spc="365" dirty="0">
                <a:solidFill>
                  <a:srgbClr val="F4EFE7"/>
                </a:solidFill>
                <a:latin typeface="Arial" pitchFamily="34" charset="0"/>
                <a:ea typeface="Arial" pitchFamily="34" charset="-122"/>
                <a:cs typeface="Arial" pitchFamily="34" charset="-120"/>
              </a:rPr>
              <a:t>VOICEOPC.ORG</a:t>
            </a:r>
            <a:endParaRPr lang="en-US" sz="2025"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2100D"/>
        </a:solidFill>
        <a:effectLst/>
      </p:bgPr>
    </p:bg>
    <p:spTree>
      <p:nvGrpSpPr>
        <p:cNvPr id="1" name=""/>
        <p:cNvGrpSpPr/>
        <p:nvPr/>
      </p:nvGrpSpPr>
      <p:grpSpPr>
        <a:xfrm>
          <a:off x="0" y="0"/>
          <a:ext cx="0" cy="0"/>
          <a:chOff x="0" y="0"/>
          <a:chExt cx="0" cy="0"/>
        </a:xfrm>
      </p:grpSpPr>
      <p:sp>
        <p:nvSpPr>
          <p:cNvPr id="2" name="Text 0"/>
          <p:cNvSpPr/>
          <p:nvPr/>
        </p:nvSpPr>
        <p:spPr>
          <a:xfrm>
            <a:off x="952500" y="2991743"/>
            <a:ext cx="9169941" cy="333375"/>
          </a:xfrm>
          <a:prstGeom prst="rect">
            <a:avLst/>
          </a:prstGeom>
          <a:noFill/>
          <a:ln/>
        </p:spPr>
        <p:txBody>
          <a:bodyPr wrap="square" lIns="25400" tIns="25400" rIns="25400" bIns="25400" rtlCol="0" anchor="t">
            <a:normAutofit lnSpcReduction="10000"/>
          </a:bodyPr>
          <a:lstStyle/>
          <a:p>
            <a:pPr marL="0" indent="0" algn="l">
              <a:buNone/>
            </a:pPr>
            <a:r>
              <a:rPr lang="en-US" sz="1950" b="1" kern="0" spc="546" dirty="0">
                <a:solidFill>
                  <a:srgbClr val="E30613"/>
                </a:solidFill>
                <a:latin typeface="Arial" pitchFamily="34" charset="0"/>
                <a:ea typeface="Arial" pitchFamily="34" charset="-122"/>
                <a:cs typeface="Arial" pitchFamily="34" charset="-120"/>
              </a:rPr>
              <a:t>PASTOR PHOUANG · LAOS</a:t>
            </a:r>
            <a:endParaRPr lang="en-US" sz="1950" dirty="0"/>
          </a:p>
        </p:txBody>
      </p:sp>
      <p:sp>
        <p:nvSpPr>
          <p:cNvPr id="3" name="Text 1"/>
          <p:cNvSpPr/>
          <p:nvPr/>
        </p:nvSpPr>
        <p:spPr>
          <a:xfrm>
            <a:off x="952500" y="3610868"/>
            <a:ext cx="9169941" cy="698153"/>
          </a:xfrm>
          <a:prstGeom prst="rect">
            <a:avLst/>
          </a:prstGeom>
          <a:noFill/>
          <a:ln/>
        </p:spPr>
        <p:txBody>
          <a:bodyPr wrap="square" lIns="25400" tIns="25400" rIns="25400" bIns="25400" rtlCol="0" anchor="t">
            <a:normAutofit fontScale="92500" lnSpcReduction="20000"/>
          </a:bodyPr>
          <a:lstStyle/>
          <a:p>
            <a:pPr marL="0" indent="0" algn="l">
              <a:lnSpc>
                <a:spcPct val="105000"/>
              </a:lnSpc>
              <a:buNone/>
            </a:pPr>
            <a:r>
              <a:rPr lang="en-US" sz="4950" b="1" dirty="0">
                <a:solidFill>
                  <a:srgbClr val="FFFFFF"/>
                </a:solidFill>
                <a:latin typeface="Arial" pitchFamily="34" charset="0"/>
                <a:ea typeface="Arial" pitchFamily="34" charset="-122"/>
                <a:cs typeface="Arial" pitchFamily="34" charset="-120"/>
              </a:rPr>
              <a:t>Forced to pray after dark</a:t>
            </a:r>
            <a:endParaRPr lang="en-US" sz="4950" dirty="0"/>
          </a:p>
        </p:txBody>
      </p:sp>
      <p:sp>
        <p:nvSpPr>
          <p:cNvPr id="4" name="Text 2"/>
          <p:cNvSpPr/>
          <p:nvPr/>
        </p:nvSpPr>
        <p:spPr>
          <a:xfrm>
            <a:off x="952500" y="4651921"/>
            <a:ext cx="8586399" cy="2681288"/>
          </a:xfrm>
          <a:prstGeom prst="rect">
            <a:avLst/>
          </a:prstGeom>
          <a:noFill/>
          <a:ln/>
        </p:spPr>
        <p:txBody>
          <a:bodyPr wrap="square" lIns="25400" tIns="25400" rIns="25400" bIns="25400" rtlCol="0" anchor="t">
            <a:normAutofit fontScale="92500" lnSpcReduction="20000"/>
          </a:bodyPr>
          <a:lstStyle/>
          <a:p>
            <a:pPr marL="0" indent="0" algn="l">
              <a:lnSpc>
                <a:spcPct val="150000"/>
              </a:lnSpc>
              <a:buNone/>
            </a:pPr>
            <a:r>
              <a:rPr lang="en-US" sz="2775" dirty="0">
                <a:solidFill>
                  <a:srgbClr val="D8CEBE"/>
                </a:solidFill>
                <a:latin typeface="Arial" pitchFamily="34" charset="0"/>
                <a:ea typeface="Arial" pitchFamily="34" charset="-122"/>
                <a:cs typeface="Arial" pitchFamily="34" charset="-120"/>
              </a:rPr>
              <a:t>In rural Laos, Pastor Phouang has devoted his life to sharing the gospel with a minority people group. Many have come to faith in Jesus — but they face strong opposition. To avoid being detected, they are forced to meet together outside their village, after dark, to pray.</a:t>
            </a:r>
            <a:endParaRPr lang="en-US" sz="2775" dirty="0"/>
          </a:p>
        </p:txBody>
      </p:sp>
      <p:pic>
        <p:nvPicPr>
          <p:cNvPr id="5" name="Image 0" descr="preencoded.png"/>
          <p:cNvPicPr>
            <a:picLocks noChangeAspect="1"/>
          </p:cNvPicPr>
          <p:nvPr/>
        </p:nvPicPr>
        <p:blipFill>
          <a:blip r:embed="rId3"/>
          <a:srcRect l="13571" r="13571"/>
          <a:stretch/>
        </p:blipFill>
        <p:spPr>
          <a:xfrm>
            <a:off x="10241310" y="0"/>
            <a:ext cx="8046690" cy="10287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F0D0A"/>
        </a:solidFill>
        <a:effectLst/>
      </p:bgPr>
    </p:bg>
    <p:spTree>
      <p:nvGrpSpPr>
        <p:cNvPr id="1" name=""/>
        <p:cNvGrpSpPr/>
        <p:nvPr/>
      </p:nvGrpSpPr>
      <p:grpSpPr>
        <a:xfrm>
          <a:off x="0" y="0"/>
          <a:ext cx="0" cy="0"/>
          <a:chOff x="0" y="0"/>
          <a:chExt cx="0" cy="0"/>
        </a:xfrm>
      </p:grpSpPr>
      <p:sp>
        <p:nvSpPr>
          <p:cNvPr id="2" name="Text 0"/>
          <p:cNvSpPr/>
          <p:nvPr/>
        </p:nvSpPr>
        <p:spPr>
          <a:xfrm>
            <a:off x="238125" y="2336006"/>
            <a:ext cx="17811750" cy="819150"/>
          </a:xfrm>
          <a:prstGeom prst="rect">
            <a:avLst/>
          </a:prstGeom>
          <a:noFill/>
          <a:ln/>
        </p:spPr>
        <p:txBody>
          <a:bodyPr wrap="square" lIns="25400" tIns="25400" rIns="25400" bIns="25400" rtlCol="0" anchor="t">
            <a:normAutofit lnSpcReduction="10000"/>
          </a:bodyPr>
          <a:lstStyle/>
          <a:p>
            <a:pPr marL="0" indent="0" algn="ctr">
              <a:buNone/>
            </a:pPr>
            <a:r>
              <a:rPr lang="en-US" sz="5400" b="1" dirty="0">
                <a:solidFill>
                  <a:srgbClr val="FFFFFF"/>
                </a:solidFill>
                <a:latin typeface="Arial" pitchFamily="34" charset="0"/>
                <a:ea typeface="Arial" pitchFamily="34" charset="-122"/>
                <a:cs typeface="Arial" pitchFamily="34" charset="-120"/>
              </a:rPr>
              <a:t>Two ways to stand with them</a:t>
            </a:r>
            <a:endParaRPr lang="en-US" sz="5400" dirty="0"/>
          </a:p>
        </p:txBody>
      </p:sp>
      <p:sp>
        <p:nvSpPr>
          <p:cNvPr id="3" name="Text 1"/>
          <p:cNvSpPr/>
          <p:nvPr/>
        </p:nvSpPr>
        <p:spPr>
          <a:xfrm>
            <a:off x="238125" y="3326606"/>
            <a:ext cx="17811750" cy="504825"/>
          </a:xfrm>
          <a:prstGeom prst="rect">
            <a:avLst/>
          </a:prstGeom>
          <a:noFill/>
          <a:ln/>
        </p:spPr>
        <p:txBody>
          <a:bodyPr wrap="square" lIns="25400" tIns="25400" rIns="25400" bIns="25400" rtlCol="0" anchor="t">
            <a:normAutofit/>
          </a:bodyPr>
          <a:lstStyle/>
          <a:p>
            <a:pPr marL="0" indent="0" algn="ctr">
              <a:buNone/>
            </a:pPr>
            <a:r>
              <a:rPr lang="en-US" sz="2550" dirty="0">
                <a:solidFill>
                  <a:srgbClr val="C4B8A6"/>
                </a:solidFill>
                <a:latin typeface="Arial" pitchFamily="34" charset="0"/>
                <a:ea typeface="Arial" pitchFamily="34" charset="-122"/>
                <a:cs typeface="Arial" pitchFamily="34" charset="-120"/>
              </a:rPr>
              <a:t>Both raise the voice of persecuted Christians — in prayer, compassion and practical support.</a:t>
            </a:r>
            <a:endParaRPr lang="en-US" sz="2550" dirty="0"/>
          </a:p>
        </p:txBody>
      </p:sp>
      <p:sp>
        <p:nvSpPr>
          <p:cNvPr id="4" name="Shape 2"/>
          <p:cNvSpPr/>
          <p:nvPr/>
        </p:nvSpPr>
        <p:spPr>
          <a:xfrm>
            <a:off x="1047750" y="4364831"/>
            <a:ext cx="7867650" cy="3586163"/>
          </a:xfrm>
          <a:prstGeom prst="roundRect">
            <a:avLst>
              <a:gd name="adj" fmla="val 2125"/>
            </a:avLst>
          </a:prstGeom>
          <a:gradFill rotWithShape="1">
            <a:gsLst>
              <a:gs pos="0">
                <a:srgbClr val="1C1712">
                  <a:alpha val="100000"/>
                </a:srgbClr>
              </a:gs>
              <a:gs pos="100000">
                <a:srgbClr val="16120D">
                  <a:alpha val="100000"/>
                </a:srgbClr>
              </a:gs>
            </a:gsLst>
            <a:lin ang="5400000" scaled="0"/>
          </a:gradFill>
          <a:ln w="9525">
            <a:solidFill>
              <a:srgbClr val="E30613">
                <a:alpha val="40000"/>
              </a:srgbClr>
            </a:solidFill>
            <a:prstDash val="solid"/>
          </a:ln>
        </p:spPr>
        <p:txBody>
          <a:bodyPr/>
          <a:lstStyle/>
          <a:p>
            <a:endParaRPr lang="en-GB"/>
          </a:p>
        </p:txBody>
      </p:sp>
      <p:sp>
        <p:nvSpPr>
          <p:cNvPr id="5" name="Text 3"/>
          <p:cNvSpPr/>
          <p:nvPr/>
        </p:nvSpPr>
        <p:spPr>
          <a:xfrm>
            <a:off x="1552575" y="4907756"/>
            <a:ext cx="7543800" cy="333375"/>
          </a:xfrm>
          <a:prstGeom prst="rect">
            <a:avLst/>
          </a:prstGeom>
          <a:noFill/>
          <a:ln/>
        </p:spPr>
        <p:txBody>
          <a:bodyPr wrap="square" lIns="25400" tIns="25400" rIns="25400" bIns="25400" rtlCol="0" anchor="t">
            <a:normAutofit lnSpcReduction="10000"/>
          </a:bodyPr>
          <a:lstStyle/>
          <a:p>
            <a:pPr marL="0" indent="0" algn="l">
              <a:buNone/>
            </a:pPr>
            <a:r>
              <a:rPr lang="en-US" sz="1950" b="1" kern="0" spc="117" dirty="0">
                <a:solidFill>
                  <a:srgbClr val="E30613"/>
                </a:solidFill>
                <a:latin typeface="Arial" pitchFamily="34" charset="0"/>
                <a:ea typeface="Arial" pitchFamily="34" charset="-122"/>
                <a:cs typeface="Arial" pitchFamily="34" charset="-120"/>
              </a:rPr>
              <a:t>01</a:t>
            </a:r>
            <a:endParaRPr lang="en-US" sz="1950" dirty="0"/>
          </a:p>
        </p:txBody>
      </p:sp>
      <p:sp>
        <p:nvSpPr>
          <p:cNvPr id="6" name="Text 4"/>
          <p:cNvSpPr/>
          <p:nvPr/>
        </p:nvSpPr>
        <p:spPr>
          <a:xfrm>
            <a:off x="1552575" y="5336381"/>
            <a:ext cx="7543800" cy="552450"/>
          </a:xfrm>
          <a:prstGeom prst="rect">
            <a:avLst/>
          </a:prstGeom>
          <a:noFill/>
          <a:ln/>
        </p:spPr>
        <p:txBody>
          <a:bodyPr wrap="square" lIns="25400" tIns="25400" rIns="25400" bIns="25400" rtlCol="0" anchor="t">
            <a:normAutofit lnSpcReduction="10000"/>
          </a:bodyPr>
          <a:lstStyle/>
          <a:p>
            <a:pPr marL="0" indent="0" algn="l">
              <a:buNone/>
            </a:pPr>
            <a:r>
              <a:rPr lang="en-US" sz="3450" b="1" dirty="0">
                <a:solidFill>
                  <a:srgbClr val="FFFFFF"/>
                </a:solidFill>
                <a:latin typeface="Arial" pitchFamily="34" charset="0"/>
                <a:ea typeface="Arial" pitchFamily="34" charset="-122"/>
                <a:cs typeface="Arial" pitchFamily="34" charset="-120"/>
              </a:rPr>
              <a:t>CHURCH LIGHT WALK</a:t>
            </a:r>
            <a:endParaRPr lang="en-US" sz="3450" dirty="0"/>
          </a:p>
        </p:txBody>
      </p:sp>
      <p:sp>
        <p:nvSpPr>
          <p:cNvPr id="7" name="Text 5"/>
          <p:cNvSpPr/>
          <p:nvPr/>
        </p:nvSpPr>
        <p:spPr>
          <a:xfrm>
            <a:off x="1552575" y="6079331"/>
            <a:ext cx="7063740" cy="1366838"/>
          </a:xfrm>
          <a:prstGeom prst="rect">
            <a:avLst/>
          </a:prstGeom>
          <a:noFill/>
          <a:ln/>
        </p:spPr>
        <p:txBody>
          <a:bodyPr wrap="square" lIns="25400" tIns="25400" rIns="25400" bIns="25400" rtlCol="0" anchor="t">
            <a:normAutofit fontScale="92500" lnSpcReduction="20000"/>
          </a:bodyPr>
          <a:lstStyle/>
          <a:p>
            <a:pPr marL="0" indent="0" algn="l">
              <a:lnSpc>
                <a:spcPct val="150000"/>
              </a:lnSpc>
              <a:buNone/>
            </a:pPr>
            <a:r>
              <a:rPr lang="en-US" sz="2325" dirty="0">
                <a:solidFill>
                  <a:srgbClr val="D8CEBE"/>
                </a:solidFill>
                <a:latin typeface="Arial" pitchFamily="34" charset="0"/>
                <a:ea typeface="Arial" pitchFamily="34" charset="-122"/>
                <a:cs typeface="Arial" pitchFamily="34" charset="-120"/>
              </a:rPr>
              <a:t>Walk through the darkness together, carrying light — a visible act of solidarity with the persecuted church, and a witness to the church at home.</a:t>
            </a:r>
            <a:endParaRPr lang="en-US" sz="2325" dirty="0"/>
          </a:p>
        </p:txBody>
      </p:sp>
      <p:sp>
        <p:nvSpPr>
          <p:cNvPr id="8" name="Shape 6"/>
          <p:cNvSpPr/>
          <p:nvPr/>
        </p:nvSpPr>
        <p:spPr>
          <a:xfrm>
            <a:off x="9372600" y="4364831"/>
            <a:ext cx="7867650" cy="3586163"/>
          </a:xfrm>
          <a:prstGeom prst="roundRect">
            <a:avLst>
              <a:gd name="adj" fmla="val 2125"/>
            </a:avLst>
          </a:prstGeom>
          <a:gradFill rotWithShape="1">
            <a:gsLst>
              <a:gs pos="0">
                <a:srgbClr val="1C1712">
                  <a:alpha val="100000"/>
                </a:srgbClr>
              </a:gs>
              <a:gs pos="100000">
                <a:srgbClr val="16120D">
                  <a:alpha val="100000"/>
                </a:srgbClr>
              </a:gs>
            </a:gsLst>
            <a:lin ang="5400000" scaled="0"/>
          </a:gradFill>
          <a:ln w="9525">
            <a:solidFill>
              <a:srgbClr val="E30613">
                <a:alpha val="40000"/>
              </a:srgbClr>
            </a:solidFill>
            <a:prstDash val="solid"/>
          </a:ln>
        </p:spPr>
        <p:txBody>
          <a:bodyPr/>
          <a:lstStyle/>
          <a:p>
            <a:endParaRPr lang="en-GB"/>
          </a:p>
        </p:txBody>
      </p:sp>
      <p:sp>
        <p:nvSpPr>
          <p:cNvPr id="9" name="Text 7"/>
          <p:cNvSpPr/>
          <p:nvPr/>
        </p:nvSpPr>
        <p:spPr>
          <a:xfrm>
            <a:off x="9877425" y="4907756"/>
            <a:ext cx="7543800" cy="333375"/>
          </a:xfrm>
          <a:prstGeom prst="rect">
            <a:avLst/>
          </a:prstGeom>
          <a:noFill/>
          <a:ln/>
        </p:spPr>
        <p:txBody>
          <a:bodyPr wrap="square" lIns="25400" tIns="25400" rIns="25400" bIns="25400" rtlCol="0" anchor="t">
            <a:normAutofit lnSpcReduction="10000"/>
          </a:bodyPr>
          <a:lstStyle/>
          <a:p>
            <a:pPr marL="0" indent="0" algn="l">
              <a:buNone/>
            </a:pPr>
            <a:r>
              <a:rPr lang="en-US" sz="1950" b="1" kern="0" spc="117" dirty="0">
                <a:solidFill>
                  <a:srgbClr val="E30613"/>
                </a:solidFill>
                <a:latin typeface="Arial" pitchFamily="34" charset="0"/>
                <a:ea typeface="Arial" pitchFamily="34" charset="-122"/>
                <a:cs typeface="Arial" pitchFamily="34" charset="-120"/>
              </a:rPr>
              <a:t>02</a:t>
            </a:r>
            <a:endParaRPr lang="en-US" sz="1950" dirty="0"/>
          </a:p>
        </p:txBody>
      </p:sp>
      <p:sp>
        <p:nvSpPr>
          <p:cNvPr id="10" name="Text 8"/>
          <p:cNvSpPr/>
          <p:nvPr/>
        </p:nvSpPr>
        <p:spPr>
          <a:xfrm>
            <a:off x="9877425" y="5336381"/>
            <a:ext cx="7543800" cy="552450"/>
          </a:xfrm>
          <a:prstGeom prst="rect">
            <a:avLst/>
          </a:prstGeom>
          <a:noFill/>
          <a:ln/>
        </p:spPr>
        <p:txBody>
          <a:bodyPr wrap="square" lIns="25400" tIns="25400" rIns="25400" bIns="25400" rtlCol="0" anchor="t">
            <a:normAutofit lnSpcReduction="10000"/>
          </a:bodyPr>
          <a:lstStyle/>
          <a:p>
            <a:pPr marL="0" indent="0" algn="l">
              <a:buNone/>
            </a:pPr>
            <a:r>
              <a:rPr lang="en-US" sz="3450" b="1" dirty="0">
                <a:solidFill>
                  <a:srgbClr val="FFFFFF"/>
                </a:solidFill>
                <a:latin typeface="Arial" pitchFamily="34" charset="0"/>
                <a:ea typeface="Arial" pitchFamily="34" charset="-122"/>
                <a:cs typeface="Arial" pitchFamily="34" charset="-120"/>
              </a:rPr>
              <a:t>PRAYERS IN THE DARK</a:t>
            </a:r>
            <a:endParaRPr lang="en-US" sz="3450" dirty="0"/>
          </a:p>
        </p:txBody>
      </p:sp>
      <p:sp>
        <p:nvSpPr>
          <p:cNvPr id="11" name="Text 9"/>
          <p:cNvSpPr/>
          <p:nvPr/>
        </p:nvSpPr>
        <p:spPr>
          <a:xfrm>
            <a:off x="9877425" y="6079331"/>
            <a:ext cx="7063740" cy="1366838"/>
          </a:xfrm>
          <a:prstGeom prst="rect">
            <a:avLst/>
          </a:prstGeom>
          <a:noFill/>
          <a:ln/>
        </p:spPr>
        <p:txBody>
          <a:bodyPr wrap="square" lIns="25400" tIns="25400" rIns="25400" bIns="25400" rtlCol="0" anchor="t">
            <a:normAutofit fontScale="92500" lnSpcReduction="20000"/>
          </a:bodyPr>
          <a:lstStyle/>
          <a:p>
            <a:pPr marL="0" indent="0" algn="l">
              <a:lnSpc>
                <a:spcPct val="150000"/>
              </a:lnSpc>
              <a:buNone/>
            </a:pPr>
            <a:r>
              <a:rPr lang="en-US" sz="2325" dirty="0">
                <a:solidFill>
                  <a:srgbClr val="D8CEBE"/>
                </a:solidFill>
                <a:latin typeface="Arial" pitchFamily="34" charset="0"/>
                <a:ea typeface="Arial" pitchFamily="34" charset="-122"/>
                <a:cs typeface="Arial" pitchFamily="34" charset="-120"/>
              </a:rPr>
              <a:t>Gather to pray in the dark, as many believers are forced to do — and hold them before God, wherever they are tonight.</a:t>
            </a:r>
            <a:endParaRPr lang="en-US" sz="2325"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F0D0A"/>
        </a:solidFill>
        <a:effectLst/>
      </p:bgPr>
    </p:bg>
    <p:spTree>
      <p:nvGrpSpPr>
        <p:cNvPr id="1" name=""/>
        <p:cNvGrpSpPr/>
        <p:nvPr/>
      </p:nvGrpSpPr>
      <p:grpSpPr>
        <a:xfrm>
          <a:off x="0" y="0"/>
          <a:ext cx="0" cy="0"/>
          <a:chOff x="0" y="0"/>
          <a:chExt cx="0" cy="0"/>
        </a:xfrm>
      </p:grpSpPr>
      <p:sp>
        <p:nvSpPr>
          <p:cNvPr id="3" name="Text 0"/>
          <p:cNvSpPr/>
          <p:nvPr/>
        </p:nvSpPr>
        <p:spPr>
          <a:xfrm>
            <a:off x="1047750" y="2505075"/>
            <a:ext cx="12363450" cy="333375"/>
          </a:xfrm>
          <a:prstGeom prst="rect">
            <a:avLst/>
          </a:prstGeom>
          <a:noFill/>
          <a:ln/>
        </p:spPr>
        <p:txBody>
          <a:bodyPr wrap="square" lIns="25400" tIns="25400" rIns="25400" bIns="25400" rtlCol="0" anchor="t">
            <a:normAutofit lnSpcReduction="10000"/>
          </a:bodyPr>
          <a:lstStyle/>
          <a:p>
            <a:pPr marL="0" indent="0" algn="l">
              <a:buNone/>
            </a:pPr>
            <a:r>
              <a:rPr lang="en-US" sz="1950" b="1" kern="0" spc="546" dirty="0">
                <a:solidFill>
                  <a:srgbClr val="E30613"/>
                </a:solidFill>
                <a:latin typeface="Arial" pitchFamily="34" charset="0"/>
                <a:ea typeface="Arial" pitchFamily="34" charset="-122"/>
                <a:cs typeface="Arial" pitchFamily="34" charset="-120"/>
              </a:rPr>
              <a:t>THE IDEA</a:t>
            </a:r>
            <a:endParaRPr lang="en-US" sz="1950" dirty="0"/>
          </a:p>
        </p:txBody>
      </p:sp>
      <p:sp>
        <p:nvSpPr>
          <p:cNvPr id="4" name="Text 1"/>
          <p:cNvSpPr/>
          <p:nvPr/>
        </p:nvSpPr>
        <p:spPr>
          <a:xfrm>
            <a:off x="1047750" y="3086100"/>
            <a:ext cx="11576685" cy="1638300"/>
          </a:xfrm>
          <a:prstGeom prst="rect">
            <a:avLst/>
          </a:prstGeom>
          <a:noFill/>
          <a:ln/>
        </p:spPr>
        <p:txBody>
          <a:bodyPr wrap="square" lIns="25400" tIns="25400" rIns="25400" bIns="25400" rtlCol="0" anchor="t">
            <a:normAutofit/>
          </a:bodyPr>
          <a:lstStyle/>
          <a:p>
            <a:pPr marL="0" indent="0" algn="l">
              <a:lnSpc>
                <a:spcPct val="100000"/>
              </a:lnSpc>
              <a:buNone/>
            </a:pPr>
            <a:r>
              <a:rPr lang="en-US" sz="6300" b="1" dirty="0">
                <a:solidFill>
                  <a:srgbClr val="FFFFFF"/>
                </a:solidFill>
                <a:latin typeface="Arial" pitchFamily="34" charset="0"/>
                <a:ea typeface="Arial" pitchFamily="34" charset="-122"/>
                <a:cs typeface="Arial" pitchFamily="34" charset="-120"/>
              </a:rPr>
              <a:t>THE CHURCH LIGHT WALK</a:t>
            </a:r>
            <a:endParaRPr lang="en-US" sz="6300" dirty="0"/>
          </a:p>
        </p:txBody>
      </p:sp>
      <p:sp>
        <p:nvSpPr>
          <p:cNvPr id="5" name="Text 2"/>
          <p:cNvSpPr/>
          <p:nvPr/>
        </p:nvSpPr>
        <p:spPr>
          <a:xfrm>
            <a:off x="1047750" y="5067300"/>
            <a:ext cx="10203180" cy="2752725"/>
          </a:xfrm>
          <a:prstGeom prst="rect">
            <a:avLst/>
          </a:prstGeom>
          <a:noFill/>
          <a:ln/>
        </p:spPr>
        <p:txBody>
          <a:bodyPr wrap="square" lIns="25400" tIns="25400" rIns="25400" bIns="25400" rtlCol="0" anchor="t">
            <a:normAutofit fontScale="92500"/>
          </a:bodyPr>
          <a:lstStyle/>
          <a:p>
            <a:pPr marL="0" indent="0" algn="l">
              <a:lnSpc>
                <a:spcPct val="150000"/>
              </a:lnSpc>
              <a:buNone/>
            </a:pPr>
            <a:r>
              <a:rPr lang="en-US" sz="2850" dirty="0">
                <a:solidFill>
                  <a:srgbClr val="E6DED0"/>
                </a:solidFill>
                <a:latin typeface="Arial" pitchFamily="34" charset="0"/>
                <a:ea typeface="Arial" pitchFamily="34" charset="-122"/>
                <a:cs typeface="Arial" pitchFamily="34" charset="-120"/>
              </a:rPr>
              <a:t>Show a visible act of solidarity: organise and publicise a walk in the darkness. It is also a witness to the church here at home — a call not to forget the suffering body of Christ, but to stand with persecuted Christians in prayer, compassion and practical support.</a:t>
            </a:r>
            <a:endParaRPr lang="en-US" sz="2850" dirty="0"/>
          </a:p>
        </p:txBody>
      </p:sp>
      <p:pic>
        <p:nvPicPr>
          <p:cNvPr id="6" name="Image 0" descr="preencoded.png">
            <a:extLst>
              <a:ext uri="{FF2B5EF4-FFF2-40B4-BE49-F238E27FC236}">
                <a16:creationId xmlns:a16="http://schemas.microsoft.com/office/drawing/2014/main" id="{2F0FDFE0-EB60-5265-C20B-0E17AC2D02AF}"/>
              </a:ext>
            </a:extLst>
          </p:cNvPr>
          <p:cNvPicPr>
            <a:picLocks noChangeAspect="1"/>
          </p:cNvPicPr>
          <p:nvPr/>
        </p:nvPicPr>
        <p:blipFill>
          <a:blip r:embed="rId3">
            <a:alphaModFix amt="50000"/>
          </a:blip>
          <a:stretch>
            <a:fillRect/>
          </a:stretch>
        </p:blipFill>
        <p:spPr>
          <a:xfrm>
            <a:off x="0" y="-747988"/>
            <a:ext cx="18288000" cy="1178297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2100D"/>
        </a:solidFill>
        <a:effectLst/>
      </p:bgPr>
    </p:bg>
    <p:spTree>
      <p:nvGrpSpPr>
        <p:cNvPr id="1" name=""/>
        <p:cNvGrpSpPr/>
        <p:nvPr/>
      </p:nvGrpSpPr>
      <p:grpSpPr>
        <a:xfrm>
          <a:off x="0" y="0"/>
          <a:ext cx="0" cy="0"/>
          <a:chOff x="0" y="0"/>
          <a:chExt cx="0" cy="0"/>
        </a:xfrm>
      </p:grpSpPr>
      <p:sp>
        <p:nvSpPr>
          <p:cNvPr id="2" name="Text 0"/>
          <p:cNvSpPr/>
          <p:nvPr/>
        </p:nvSpPr>
        <p:spPr>
          <a:xfrm>
            <a:off x="1047750" y="2720429"/>
            <a:ext cx="17811750" cy="714375"/>
          </a:xfrm>
          <a:prstGeom prst="rect">
            <a:avLst/>
          </a:prstGeom>
          <a:noFill/>
          <a:ln/>
        </p:spPr>
        <p:txBody>
          <a:bodyPr wrap="square" lIns="25400" tIns="25400" rIns="25400" bIns="25400" rtlCol="0" anchor="t">
            <a:normAutofit lnSpcReduction="10000"/>
          </a:bodyPr>
          <a:lstStyle/>
          <a:p>
            <a:pPr marL="0" indent="0" algn="l">
              <a:buNone/>
            </a:pPr>
            <a:r>
              <a:rPr lang="en-US" sz="4650" b="1" dirty="0">
                <a:solidFill>
                  <a:srgbClr val="FFFFFF"/>
                </a:solidFill>
                <a:latin typeface="Arial" pitchFamily="34" charset="0"/>
                <a:ea typeface="Arial" pitchFamily="34" charset="-122"/>
                <a:cs typeface="Arial" pitchFamily="34" charset="-120"/>
              </a:rPr>
              <a:t>Organise your own Light Walk</a:t>
            </a:r>
            <a:endParaRPr lang="en-US" sz="4650" dirty="0"/>
          </a:p>
        </p:txBody>
      </p:sp>
      <p:sp>
        <p:nvSpPr>
          <p:cNvPr id="3" name="Text 1"/>
          <p:cNvSpPr/>
          <p:nvPr/>
        </p:nvSpPr>
        <p:spPr>
          <a:xfrm>
            <a:off x="1047750" y="3511004"/>
            <a:ext cx="17811750" cy="361950"/>
          </a:xfrm>
          <a:prstGeom prst="rect">
            <a:avLst/>
          </a:prstGeom>
          <a:noFill/>
          <a:ln/>
        </p:spPr>
        <p:txBody>
          <a:bodyPr wrap="square" lIns="25400" tIns="25400" rIns="25400" bIns="25400" rtlCol="0" anchor="t">
            <a:normAutofit lnSpcReduction="10000"/>
          </a:bodyPr>
          <a:lstStyle/>
          <a:p>
            <a:pPr marL="0" indent="0" algn="l">
              <a:buNone/>
            </a:pPr>
            <a:r>
              <a:rPr lang="en-US" sz="2250" b="1" dirty="0">
                <a:solidFill>
                  <a:srgbClr val="E30613"/>
                </a:solidFill>
                <a:latin typeface="Arial" pitchFamily="34" charset="0"/>
                <a:ea typeface="Arial" pitchFamily="34" charset="-122"/>
                <a:cs typeface="Arial" pitchFamily="34" charset="-120"/>
              </a:rPr>
              <a:t>Choose a spring or autumn evening — and make yourselves shine.</a:t>
            </a:r>
            <a:endParaRPr lang="en-US" sz="2250" dirty="0"/>
          </a:p>
        </p:txBody>
      </p:sp>
      <p:sp>
        <p:nvSpPr>
          <p:cNvPr id="4" name="Shape 2"/>
          <p:cNvSpPr/>
          <p:nvPr/>
        </p:nvSpPr>
        <p:spPr>
          <a:xfrm>
            <a:off x="1047750" y="4292054"/>
            <a:ext cx="533400" cy="533400"/>
          </a:xfrm>
          <a:prstGeom prst="ellipse">
            <a:avLst/>
          </a:prstGeom>
          <a:ln w="19050">
            <a:solidFill>
              <a:srgbClr val="E30613">
                <a:alpha val="60000"/>
              </a:srgbClr>
            </a:solidFill>
            <a:prstDash val="solid"/>
          </a:ln>
        </p:spPr>
        <p:txBody>
          <a:bodyPr/>
          <a:lstStyle/>
          <a:p>
            <a:endParaRPr lang="en-GB"/>
          </a:p>
        </p:txBody>
      </p:sp>
      <p:sp>
        <p:nvSpPr>
          <p:cNvPr id="5" name="Text 3"/>
          <p:cNvSpPr/>
          <p:nvPr/>
        </p:nvSpPr>
        <p:spPr>
          <a:xfrm>
            <a:off x="1028700" y="4311104"/>
            <a:ext cx="571500" cy="533400"/>
          </a:xfrm>
          <a:prstGeom prst="rect">
            <a:avLst/>
          </a:prstGeom>
          <a:noFill/>
          <a:ln/>
        </p:spPr>
        <p:txBody>
          <a:bodyPr wrap="square" lIns="25400" tIns="25400" rIns="25400" bIns="25400" rtlCol="0" anchor="ctr">
            <a:normAutofit/>
          </a:bodyPr>
          <a:lstStyle/>
          <a:p>
            <a:pPr marL="0" indent="0" algn="ctr">
              <a:buNone/>
            </a:pPr>
            <a:r>
              <a:rPr lang="en-US" sz="2550" b="1" dirty="0">
                <a:solidFill>
                  <a:srgbClr val="E30613"/>
                </a:solidFill>
                <a:latin typeface="Arial" pitchFamily="34" charset="0"/>
                <a:ea typeface="Arial" pitchFamily="34" charset="-122"/>
                <a:cs typeface="Arial" pitchFamily="34" charset="-120"/>
              </a:rPr>
              <a:t>1</a:t>
            </a:r>
            <a:endParaRPr lang="en-US" sz="2550" dirty="0"/>
          </a:p>
        </p:txBody>
      </p:sp>
      <p:sp>
        <p:nvSpPr>
          <p:cNvPr id="6" name="Text 4"/>
          <p:cNvSpPr/>
          <p:nvPr/>
        </p:nvSpPr>
        <p:spPr>
          <a:xfrm>
            <a:off x="1828800" y="4339679"/>
            <a:ext cx="7181469" cy="891480"/>
          </a:xfrm>
          <a:prstGeom prst="rect">
            <a:avLst/>
          </a:prstGeom>
          <a:noFill/>
          <a:ln/>
        </p:spPr>
        <p:txBody>
          <a:bodyPr wrap="square" lIns="25400" tIns="25400" rIns="25400" bIns="25400" rtlCol="0" anchor="t">
            <a:normAutofit fontScale="92500" lnSpcReduction="10000"/>
          </a:bodyPr>
          <a:lstStyle/>
          <a:p>
            <a:pPr marL="0" indent="0" algn="l">
              <a:lnSpc>
                <a:spcPct val="140000"/>
              </a:lnSpc>
              <a:buNone/>
            </a:pPr>
            <a:r>
              <a:rPr lang="en-US" sz="2400" dirty="0">
                <a:solidFill>
                  <a:srgbClr val="E6DED0"/>
                </a:solidFill>
                <a:latin typeface="Arial" pitchFamily="34" charset="0"/>
                <a:ea typeface="Arial" pitchFamily="34" charset="-122"/>
                <a:cs typeface="Arial" pitchFamily="34" charset="-120"/>
              </a:rPr>
              <a:t>Talk it over with your church or small group, and get the leaders on board.</a:t>
            </a:r>
            <a:endParaRPr lang="en-US" sz="2400" dirty="0"/>
          </a:p>
        </p:txBody>
      </p:sp>
      <p:sp>
        <p:nvSpPr>
          <p:cNvPr id="7" name="Shape 5"/>
          <p:cNvSpPr/>
          <p:nvPr/>
        </p:nvSpPr>
        <p:spPr>
          <a:xfrm>
            <a:off x="9486900" y="4292054"/>
            <a:ext cx="533400" cy="533400"/>
          </a:xfrm>
          <a:prstGeom prst="ellipse">
            <a:avLst/>
          </a:prstGeom>
          <a:ln w="19050">
            <a:solidFill>
              <a:srgbClr val="E30613">
                <a:alpha val="60000"/>
              </a:srgbClr>
            </a:solidFill>
            <a:prstDash val="solid"/>
          </a:ln>
        </p:spPr>
        <p:txBody>
          <a:bodyPr/>
          <a:lstStyle/>
          <a:p>
            <a:endParaRPr lang="en-GB"/>
          </a:p>
        </p:txBody>
      </p:sp>
      <p:sp>
        <p:nvSpPr>
          <p:cNvPr id="8" name="Text 6"/>
          <p:cNvSpPr/>
          <p:nvPr/>
        </p:nvSpPr>
        <p:spPr>
          <a:xfrm>
            <a:off x="9467850" y="4311104"/>
            <a:ext cx="571500" cy="533400"/>
          </a:xfrm>
          <a:prstGeom prst="rect">
            <a:avLst/>
          </a:prstGeom>
          <a:noFill/>
          <a:ln/>
        </p:spPr>
        <p:txBody>
          <a:bodyPr wrap="square" lIns="25400" tIns="25400" rIns="25400" bIns="25400" rtlCol="0" anchor="ctr">
            <a:normAutofit/>
          </a:bodyPr>
          <a:lstStyle/>
          <a:p>
            <a:pPr marL="0" indent="0" algn="ctr">
              <a:buNone/>
            </a:pPr>
            <a:r>
              <a:rPr lang="en-US" sz="2550" b="1" dirty="0">
                <a:solidFill>
                  <a:srgbClr val="E30613"/>
                </a:solidFill>
                <a:latin typeface="Arial" pitchFamily="34" charset="0"/>
                <a:ea typeface="Arial" pitchFamily="34" charset="-122"/>
                <a:cs typeface="Arial" pitchFamily="34" charset="-120"/>
              </a:rPr>
              <a:t>2</a:t>
            </a:r>
            <a:endParaRPr lang="en-US" sz="2550" dirty="0"/>
          </a:p>
        </p:txBody>
      </p:sp>
      <p:sp>
        <p:nvSpPr>
          <p:cNvPr id="9" name="Text 7"/>
          <p:cNvSpPr/>
          <p:nvPr/>
        </p:nvSpPr>
        <p:spPr>
          <a:xfrm>
            <a:off x="10267950" y="4339679"/>
            <a:ext cx="7181469" cy="891480"/>
          </a:xfrm>
          <a:prstGeom prst="rect">
            <a:avLst/>
          </a:prstGeom>
          <a:noFill/>
          <a:ln/>
        </p:spPr>
        <p:txBody>
          <a:bodyPr wrap="square" lIns="25400" tIns="25400" rIns="25400" bIns="25400" rtlCol="0" anchor="t">
            <a:normAutofit fontScale="92500" lnSpcReduction="10000"/>
          </a:bodyPr>
          <a:lstStyle/>
          <a:p>
            <a:pPr marL="0" indent="0" algn="l">
              <a:lnSpc>
                <a:spcPct val="140000"/>
              </a:lnSpc>
              <a:buNone/>
            </a:pPr>
            <a:r>
              <a:rPr lang="en-US" sz="2400" dirty="0">
                <a:solidFill>
                  <a:srgbClr val="E6DED0"/>
                </a:solidFill>
                <a:latin typeface="Arial" pitchFamily="34" charset="0"/>
                <a:ea typeface="Arial" pitchFamily="34" charset="-122"/>
                <a:cs typeface="Arial" pitchFamily="34" charset="-120"/>
              </a:rPr>
              <a:t>Pick a start time when it is dark, and plan a route of 1–2 miles.</a:t>
            </a:r>
            <a:endParaRPr lang="en-US" sz="2400" dirty="0"/>
          </a:p>
        </p:txBody>
      </p:sp>
      <p:sp>
        <p:nvSpPr>
          <p:cNvPr id="10" name="Shape 8"/>
          <p:cNvSpPr/>
          <p:nvPr/>
        </p:nvSpPr>
        <p:spPr>
          <a:xfrm>
            <a:off x="1047750" y="5478810"/>
            <a:ext cx="533400" cy="533400"/>
          </a:xfrm>
          <a:prstGeom prst="ellipse">
            <a:avLst/>
          </a:prstGeom>
          <a:ln w="19050">
            <a:solidFill>
              <a:srgbClr val="E30613">
                <a:alpha val="60000"/>
              </a:srgbClr>
            </a:solidFill>
            <a:prstDash val="solid"/>
          </a:ln>
        </p:spPr>
        <p:txBody>
          <a:bodyPr/>
          <a:lstStyle/>
          <a:p>
            <a:endParaRPr lang="en-GB"/>
          </a:p>
        </p:txBody>
      </p:sp>
      <p:sp>
        <p:nvSpPr>
          <p:cNvPr id="11" name="Text 9"/>
          <p:cNvSpPr/>
          <p:nvPr/>
        </p:nvSpPr>
        <p:spPr>
          <a:xfrm>
            <a:off x="1028700" y="5497860"/>
            <a:ext cx="571500" cy="533400"/>
          </a:xfrm>
          <a:prstGeom prst="rect">
            <a:avLst/>
          </a:prstGeom>
          <a:noFill/>
          <a:ln/>
        </p:spPr>
        <p:txBody>
          <a:bodyPr wrap="square" lIns="25400" tIns="25400" rIns="25400" bIns="25400" rtlCol="0" anchor="ctr">
            <a:normAutofit/>
          </a:bodyPr>
          <a:lstStyle/>
          <a:p>
            <a:pPr marL="0" indent="0" algn="ctr">
              <a:buNone/>
            </a:pPr>
            <a:r>
              <a:rPr lang="en-US" sz="2550" b="1" dirty="0">
                <a:solidFill>
                  <a:srgbClr val="E30613"/>
                </a:solidFill>
                <a:latin typeface="Arial" pitchFamily="34" charset="0"/>
                <a:ea typeface="Arial" pitchFamily="34" charset="-122"/>
                <a:cs typeface="Arial" pitchFamily="34" charset="-120"/>
              </a:rPr>
              <a:t>3</a:t>
            </a:r>
            <a:endParaRPr lang="en-US" sz="2550" dirty="0"/>
          </a:p>
        </p:txBody>
      </p:sp>
      <p:sp>
        <p:nvSpPr>
          <p:cNvPr id="12" name="Text 10"/>
          <p:cNvSpPr/>
          <p:nvPr/>
        </p:nvSpPr>
        <p:spPr>
          <a:xfrm>
            <a:off x="1828800" y="5526435"/>
            <a:ext cx="7181469" cy="891480"/>
          </a:xfrm>
          <a:prstGeom prst="rect">
            <a:avLst/>
          </a:prstGeom>
          <a:noFill/>
          <a:ln/>
        </p:spPr>
        <p:txBody>
          <a:bodyPr wrap="square" lIns="25400" tIns="25400" rIns="25400" bIns="25400" rtlCol="0" anchor="t">
            <a:normAutofit fontScale="92500" lnSpcReduction="10000"/>
          </a:bodyPr>
          <a:lstStyle/>
          <a:p>
            <a:pPr marL="0" indent="0" algn="l">
              <a:lnSpc>
                <a:spcPct val="140000"/>
              </a:lnSpc>
              <a:buNone/>
            </a:pPr>
            <a:r>
              <a:rPr lang="en-US" sz="2400" dirty="0">
                <a:solidFill>
                  <a:srgbClr val="E6DED0"/>
                </a:solidFill>
                <a:latin typeface="Arial" pitchFamily="34" charset="0"/>
                <a:ea typeface="Arial" pitchFamily="34" charset="-122"/>
                <a:cs typeface="Arial" pitchFamily="34" charset="-120"/>
              </a:rPr>
              <a:t>Promote the walk and encourage people to sign up to take part.</a:t>
            </a:r>
            <a:endParaRPr lang="en-US" sz="2400" dirty="0"/>
          </a:p>
        </p:txBody>
      </p:sp>
      <p:sp>
        <p:nvSpPr>
          <p:cNvPr id="13" name="Shape 11"/>
          <p:cNvSpPr/>
          <p:nvPr/>
        </p:nvSpPr>
        <p:spPr>
          <a:xfrm>
            <a:off x="9486900" y="5478810"/>
            <a:ext cx="533400" cy="533400"/>
          </a:xfrm>
          <a:prstGeom prst="ellipse">
            <a:avLst/>
          </a:prstGeom>
          <a:ln w="19050">
            <a:solidFill>
              <a:srgbClr val="E30613">
                <a:alpha val="60000"/>
              </a:srgbClr>
            </a:solidFill>
            <a:prstDash val="solid"/>
          </a:ln>
        </p:spPr>
        <p:txBody>
          <a:bodyPr/>
          <a:lstStyle/>
          <a:p>
            <a:endParaRPr lang="en-GB"/>
          </a:p>
        </p:txBody>
      </p:sp>
      <p:sp>
        <p:nvSpPr>
          <p:cNvPr id="14" name="Text 12"/>
          <p:cNvSpPr/>
          <p:nvPr/>
        </p:nvSpPr>
        <p:spPr>
          <a:xfrm>
            <a:off x="9467850" y="5497860"/>
            <a:ext cx="571500" cy="533400"/>
          </a:xfrm>
          <a:prstGeom prst="rect">
            <a:avLst/>
          </a:prstGeom>
          <a:noFill/>
          <a:ln/>
        </p:spPr>
        <p:txBody>
          <a:bodyPr wrap="square" lIns="25400" tIns="25400" rIns="25400" bIns="25400" rtlCol="0" anchor="ctr">
            <a:normAutofit/>
          </a:bodyPr>
          <a:lstStyle/>
          <a:p>
            <a:pPr marL="0" indent="0" algn="ctr">
              <a:buNone/>
            </a:pPr>
            <a:r>
              <a:rPr lang="en-US" sz="2550" b="1" dirty="0">
                <a:solidFill>
                  <a:srgbClr val="E30613"/>
                </a:solidFill>
                <a:latin typeface="Arial" pitchFamily="34" charset="0"/>
                <a:ea typeface="Arial" pitchFamily="34" charset="-122"/>
                <a:cs typeface="Arial" pitchFamily="34" charset="-120"/>
              </a:rPr>
              <a:t>4</a:t>
            </a:r>
            <a:endParaRPr lang="en-US" sz="2550" dirty="0"/>
          </a:p>
        </p:txBody>
      </p:sp>
      <p:sp>
        <p:nvSpPr>
          <p:cNvPr id="15" name="Text 13"/>
          <p:cNvSpPr/>
          <p:nvPr/>
        </p:nvSpPr>
        <p:spPr>
          <a:xfrm>
            <a:off x="10267950" y="5526435"/>
            <a:ext cx="7181469" cy="891480"/>
          </a:xfrm>
          <a:prstGeom prst="rect">
            <a:avLst/>
          </a:prstGeom>
          <a:noFill/>
          <a:ln/>
        </p:spPr>
        <p:txBody>
          <a:bodyPr wrap="square" lIns="25400" tIns="25400" rIns="25400" bIns="25400" rtlCol="0" anchor="t">
            <a:normAutofit fontScale="92500" lnSpcReduction="10000"/>
          </a:bodyPr>
          <a:lstStyle/>
          <a:p>
            <a:pPr marL="0" indent="0" algn="l">
              <a:lnSpc>
                <a:spcPct val="140000"/>
              </a:lnSpc>
              <a:buNone/>
            </a:pPr>
            <a:r>
              <a:rPr lang="en-US" sz="2400" dirty="0">
                <a:solidFill>
                  <a:srgbClr val="E6DED0"/>
                </a:solidFill>
                <a:latin typeface="Arial" pitchFamily="34" charset="0"/>
                <a:ea typeface="Arial" pitchFamily="34" charset="-122"/>
                <a:cs typeface="Arial" pitchFamily="34" charset="-120"/>
              </a:rPr>
              <a:t>Ask everyone to bring torches, lanterns or phones — light to carry as you walk.</a:t>
            </a:r>
            <a:endParaRPr lang="en-US" sz="2400" dirty="0"/>
          </a:p>
        </p:txBody>
      </p:sp>
      <p:sp>
        <p:nvSpPr>
          <p:cNvPr id="16" name="Shape 14"/>
          <p:cNvSpPr/>
          <p:nvPr/>
        </p:nvSpPr>
        <p:spPr>
          <a:xfrm>
            <a:off x="1047750" y="6665565"/>
            <a:ext cx="533400" cy="533400"/>
          </a:xfrm>
          <a:prstGeom prst="ellipse">
            <a:avLst/>
          </a:prstGeom>
          <a:ln w="19050">
            <a:solidFill>
              <a:srgbClr val="E30613">
                <a:alpha val="60000"/>
              </a:srgbClr>
            </a:solidFill>
            <a:prstDash val="solid"/>
          </a:ln>
        </p:spPr>
        <p:txBody>
          <a:bodyPr/>
          <a:lstStyle/>
          <a:p>
            <a:endParaRPr lang="en-GB"/>
          </a:p>
        </p:txBody>
      </p:sp>
      <p:sp>
        <p:nvSpPr>
          <p:cNvPr id="17" name="Text 15"/>
          <p:cNvSpPr/>
          <p:nvPr/>
        </p:nvSpPr>
        <p:spPr>
          <a:xfrm>
            <a:off x="1028700" y="6684615"/>
            <a:ext cx="571500" cy="533400"/>
          </a:xfrm>
          <a:prstGeom prst="rect">
            <a:avLst/>
          </a:prstGeom>
          <a:noFill/>
          <a:ln/>
        </p:spPr>
        <p:txBody>
          <a:bodyPr wrap="square" lIns="25400" tIns="25400" rIns="25400" bIns="25400" rtlCol="0" anchor="ctr">
            <a:normAutofit/>
          </a:bodyPr>
          <a:lstStyle/>
          <a:p>
            <a:pPr marL="0" indent="0" algn="ctr">
              <a:buNone/>
            </a:pPr>
            <a:r>
              <a:rPr lang="en-US" sz="2550" b="1" dirty="0">
                <a:solidFill>
                  <a:srgbClr val="E30613"/>
                </a:solidFill>
                <a:latin typeface="Arial" pitchFamily="34" charset="0"/>
                <a:ea typeface="Arial" pitchFamily="34" charset="-122"/>
                <a:cs typeface="Arial" pitchFamily="34" charset="-120"/>
              </a:rPr>
              <a:t>5</a:t>
            </a:r>
            <a:endParaRPr lang="en-US" sz="2550" dirty="0"/>
          </a:p>
        </p:txBody>
      </p:sp>
      <p:sp>
        <p:nvSpPr>
          <p:cNvPr id="18" name="Text 16"/>
          <p:cNvSpPr/>
          <p:nvPr/>
        </p:nvSpPr>
        <p:spPr>
          <a:xfrm>
            <a:off x="1828800" y="6713190"/>
            <a:ext cx="7181469" cy="891480"/>
          </a:xfrm>
          <a:prstGeom prst="rect">
            <a:avLst/>
          </a:prstGeom>
          <a:noFill/>
          <a:ln/>
        </p:spPr>
        <p:txBody>
          <a:bodyPr wrap="square" lIns="25400" tIns="25400" rIns="25400" bIns="25400" rtlCol="0" anchor="t">
            <a:normAutofit fontScale="92500" lnSpcReduction="10000"/>
          </a:bodyPr>
          <a:lstStyle/>
          <a:p>
            <a:pPr marL="0" indent="0" algn="l">
              <a:lnSpc>
                <a:spcPct val="140000"/>
              </a:lnSpc>
              <a:buNone/>
            </a:pPr>
            <a:r>
              <a:rPr lang="en-US" sz="2400" dirty="0">
                <a:solidFill>
                  <a:srgbClr val="E6DED0"/>
                </a:solidFill>
                <a:latin typeface="Arial" pitchFamily="34" charset="0"/>
                <a:ea typeface="Arial" pitchFamily="34" charset="-122"/>
                <a:cs typeface="Arial" pitchFamily="34" charset="-120"/>
              </a:rPr>
              <a:t>Pause to pray for persecuted Christians before you set out and along the way.</a:t>
            </a:r>
            <a:endParaRPr lang="en-US" sz="2400" dirty="0"/>
          </a:p>
        </p:txBody>
      </p:sp>
      <p:sp>
        <p:nvSpPr>
          <p:cNvPr id="19" name="Shape 17"/>
          <p:cNvSpPr/>
          <p:nvPr/>
        </p:nvSpPr>
        <p:spPr>
          <a:xfrm>
            <a:off x="9486900" y="6665565"/>
            <a:ext cx="533400" cy="533400"/>
          </a:xfrm>
          <a:prstGeom prst="ellipse">
            <a:avLst/>
          </a:prstGeom>
          <a:ln w="19050">
            <a:solidFill>
              <a:srgbClr val="E30613">
                <a:alpha val="60000"/>
              </a:srgbClr>
            </a:solidFill>
            <a:prstDash val="solid"/>
          </a:ln>
        </p:spPr>
        <p:txBody>
          <a:bodyPr/>
          <a:lstStyle/>
          <a:p>
            <a:endParaRPr lang="en-GB"/>
          </a:p>
        </p:txBody>
      </p:sp>
      <p:sp>
        <p:nvSpPr>
          <p:cNvPr id="20" name="Text 18"/>
          <p:cNvSpPr/>
          <p:nvPr/>
        </p:nvSpPr>
        <p:spPr>
          <a:xfrm>
            <a:off x="9467850" y="6684615"/>
            <a:ext cx="571500" cy="533400"/>
          </a:xfrm>
          <a:prstGeom prst="rect">
            <a:avLst/>
          </a:prstGeom>
          <a:noFill/>
          <a:ln/>
        </p:spPr>
        <p:txBody>
          <a:bodyPr wrap="square" lIns="25400" tIns="25400" rIns="25400" bIns="25400" rtlCol="0" anchor="ctr">
            <a:normAutofit/>
          </a:bodyPr>
          <a:lstStyle/>
          <a:p>
            <a:pPr marL="0" indent="0" algn="ctr">
              <a:buNone/>
            </a:pPr>
            <a:r>
              <a:rPr lang="en-US" sz="2550" b="1" dirty="0">
                <a:solidFill>
                  <a:srgbClr val="E30613"/>
                </a:solidFill>
                <a:latin typeface="Arial" pitchFamily="34" charset="0"/>
                <a:ea typeface="Arial" pitchFamily="34" charset="-122"/>
                <a:cs typeface="Arial" pitchFamily="34" charset="-120"/>
              </a:rPr>
              <a:t>6</a:t>
            </a:r>
            <a:endParaRPr lang="en-US" sz="2550" dirty="0"/>
          </a:p>
        </p:txBody>
      </p:sp>
      <p:sp>
        <p:nvSpPr>
          <p:cNvPr id="21" name="Text 19"/>
          <p:cNvSpPr/>
          <p:nvPr/>
        </p:nvSpPr>
        <p:spPr>
          <a:xfrm>
            <a:off x="10267950" y="6713190"/>
            <a:ext cx="7181469" cy="891480"/>
          </a:xfrm>
          <a:prstGeom prst="rect">
            <a:avLst/>
          </a:prstGeom>
          <a:noFill/>
          <a:ln/>
        </p:spPr>
        <p:txBody>
          <a:bodyPr wrap="square" lIns="25400" tIns="25400" rIns="25400" bIns="25400" rtlCol="0" anchor="t">
            <a:normAutofit fontScale="92500" lnSpcReduction="10000"/>
          </a:bodyPr>
          <a:lstStyle/>
          <a:p>
            <a:pPr marL="0" indent="0" algn="l">
              <a:lnSpc>
                <a:spcPct val="140000"/>
              </a:lnSpc>
              <a:buNone/>
            </a:pPr>
            <a:r>
              <a:rPr lang="en-US" sz="2400" dirty="0">
                <a:solidFill>
                  <a:srgbClr val="E6DED0"/>
                </a:solidFill>
                <a:latin typeface="Arial" pitchFamily="34" charset="0"/>
                <a:ea typeface="Arial" pitchFamily="34" charset="-122"/>
                <a:cs typeface="Arial" pitchFamily="34" charset="-120"/>
              </a:rPr>
              <a:t>Take photos to share with us — and plan the route so everyone stays safe.</a:t>
            </a:r>
            <a:endParaRPr lang="en-US" sz="2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A0B0E"/>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1221120"/>
            <a:ext cx="18505304" cy="12729240"/>
          </a:xfrm>
          <a:prstGeom prst="rect">
            <a:avLst/>
          </a:prstGeom>
        </p:spPr>
      </p:pic>
      <p:pic>
        <p:nvPicPr>
          <p:cNvPr id="3" name="Image 1" descr="preencoded.png"/>
          <p:cNvPicPr>
            <a:picLocks noChangeAspect="1"/>
          </p:cNvPicPr>
          <p:nvPr/>
        </p:nvPicPr>
        <p:blipFill>
          <a:blip r:embed="rId4">
            <a:alphaModFix amt="70000"/>
          </a:blip>
          <a:srcRect t="10899" b="10899"/>
          <a:stretch/>
        </p:blipFill>
        <p:spPr>
          <a:xfrm>
            <a:off x="0" y="-31526"/>
            <a:ext cx="18288000" cy="10287000"/>
          </a:xfrm>
          <a:prstGeom prst="rect">
            <a:avLst/>
          </a:prstGeom>
        </p:spPr>
      </p:pic>
      <p:sp>
        <p:nvSpPr>
          <p:cNvPr id="4" name="Text 0"/>
          <p:cNvSpPr/>
          <p:nvPr/>
        </p:nvSpPr>
        <p:spPr>
          <a:xfrm>
            <a:off x="1047750" y="2776538"/>
            <a:ext cx="13201650" cy="333375"/>
          </a:xfrm>
          <a:prstGeom prst="rect">
            <a:avLst/>
          </a:prstGeom>
          <a:noFill/>
          <a:ln/>
        </p:spPr>
        <p:txBody>
          <a:bodyPr wrap="square" lIns="25400" tIns="25400" rIns="25400" bIns="25400" rtlCol="0" anchor="t">
            <a:normAutofit lnSpcReduction="10000"/>
          </a:bodyPr>
          <a:lstStyle/>
          <a:p>
            <a:pPr marL="0" indent="0" algn="l">
              <a:buNone/>
            </a:pPr>
            <a:r>
              <a:rPr lang="en-US" sz="1950" b="1" kern="0" spc="546" dirty="0">
                <a:solidFill>
                  <a:srgbClr val="E30613"/>
                </a:solidFill>
                <a:latin typeface="Arial" pitchFamily="34" charset="0"/>
                <a:ea typeface="Arial" pitchFamily="34" charset="-122"/>
                <a:cs typeface="Arial" pitchFamily="34" charset="-120"/>
              </a:rPr>
              <a:t>THE IDEA</a:t>
            </a:r>
            <a:endParaRPr lang="en-US" sz="1950" dirty="0"/>
          </a:p>
        </p:txBody>
      </p:sp>
      <p:sp>
        <p:nvSpPr>
          <p:cNvPr id="5" name="Text 1"/>
          <p:cNvSpPr/>
          <p:nvPr/>
        </p:nvSpPr>
        <p:spPr>
          <a:xfrm>
            <a:off x="1047750" y="3357563"/>
            <a:ext cx="12361545" cy="1638300"/>
          </a:xfrm>
          <a:prstGeom prst="rect">
            <a:avLst/>
          </a:prstGeom>
          <a:noFill/>
          <a:ln/>
        </p:spPr>
        <p:txBody>
          <a:bodyPr wrap="square" lIns="25400" tIns="25400" rIns="25400" bIns="25400" rtlCol="0" anchor="t">
            <a:normAutofit/>
          </a:bodyPr>
          <a:lstStyle/>
          <a:p>
            <a:pPr marL="0" indent="0" algn="l">
              <a:lnSpc>
                <a:spcPct val="100000"/>
              </a:lnSpc>
              <a:buNone/>
            </a:pPr>
            <a:r>
              <a:rPr lang="en-US" sz="6300" b="1" dirty="0">
                <a:solidFill>
                  <a:srgbClr val="FFFFFF"/>
                </a:solidFill>
                <a:latin typeface="Arial" pitchFamily="34" charset="0"/>
                <a:ea typeface="Arial" pitchFamily="34" charset="-122"/>
                <a:cs typeface="Arial" pitchFamily="34" charset="-120"/>
              </a:rPr>
              <a:t>PRAYERS IN THE DARK</a:t>
            </a:r>
            <a:endParaRPr lang="en-US" sz="6300" dirty="0"/>
          </a:p>
        </p:txBody>
      </p:sp>
      <p:sp>
        <p:nvSpPr>
          <p:cNvPr id="6" name="Text 2"/>
          <p:cNvSpPr/>
          <p:nvPr/>
        </p:nvSpPr>
        <p:spPr>
          <a:xfrm>
            <a:off x="1047750" y="5338763"/>
            <a:ext cx="10988040" cy="2209800"/>
          </a:xfrm>
          <a:prstGeom prst="rect">
            <a:avLst/>
          </a:prstGeom>
          <a:noFill/>
          <a:ln/>
        </p:spPr>
        <p:txBody>
          <a:bodyPr wrap="square" lIns="25400" tIns="25400" rIns="25400" bIns="25400" rtlCol="0" anchor="t">
            <a:normAutofit fontScale="92500" lnSpcReduction="20000"/>
          </a:bodyPr>
          <a:lstStyle/>
          <a:p>
            <a:pPr marL="0" indent="0" algn="l">
              <a:lnSpc>
                <a:spcPct val="150000"/>
              </a:lnSpc>
              <a:buNone/>
            </a:pPr>
            <a:r>
              <a:rPr lang="en-US" sz="2850" dirty="0">
                <a:solidFill>
                  <a:srgbClr val="E6DED0"/>
                </a:solidFill>
                <a:latin typeface="Arial" pitchFamily="34" charset="0"/>
                <a:ea typeface="Arial" pitchFamily="34" charset="-122"/>
                <a:cs typeface="Arial" pitchFamily="34" charset="-120"/>
              </a:rPr>
              <a:t>In many parts of the world, Christians must meet in secret — often under the cover of darkness, as Pastor Phouang's church does in Laos. Identify with them: gather, switch out the lights, and pray for those forced to worship this way.</a:t>
            </a:r>
            <a:endParaRPr lang="en-US" sz="2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2100D"/>
        </a:solidFill>
        <a:effectLst/>
      </p:bgPr>
    </p:bg>
    <p:spTree>
      <p:nvGrpSpPr>
        <p:cNvPr id="1" name=""/>
        <p:cNvGrpSpPr/>
        <p:nvPr/>
      </p:nvGrpSpPr>
      <p:grpSpPr>
        <a:xfrm>
          <a:off x="0" y="0"/>
          <a:ext cx="0" cy="0"/>
          <a:chOff x="0" y="0"/>
          <a:chExt cx="0" cy="0"/>
        </a:xfrm>
      </p:grpSpPr>
      <p:sp>
        <p:nvSpPr>
          <p:cNvPr id="2" name="Text 0"/>
          <p:cNvSpPr/>
          <p:nvPr/>
        </p:nvSpPr>
        <p:spPr>
          <a:xfrm>
            <a:off x="1047750" y="2720429"/>
            <a:ext cx="17811750" cy="714375"/>
          </a:xfrm>
          <a:prstGeom prst="rect">
            <a:avLst/>
          </a:prstGeom>
          <a:noFill/>
          <a:ln/>
        </p:spPr>
        <p:txBody>
          <a:bodyPr wrap="square" lIns="25400" tIns="25400" rIns="25400" bIns="25400" rtlCol="0" anchor="t">
            <a:normAutofit lnSpcReduction="10000"/>
          </a:bodyPr>
          <a:lstStyle/>
          <a:p>
            <a:pPr marL="0" indent="0" algn="l">
              <a:buNone/>
            </a:pPr>
            <a:r>
              <a:rPr lang="en-US" sz="4650" b="1" dirty="0">
                <a:solidFill>
                  <a:srgbClr val="FFFFFF"/>
                </a:solidFill>
                <a:latin typeface="Arial" pitchFamily="34" charset="0"/>
                <a:ea typeface="Arial" pitchFamily="34" charset="-122"/>
                <a:cs typeface="Arial" pitchFamily="34" charset="-120"/>
              </a:rPr>
              <a:t>Hold your own Prayers in the Dark</a:t>
            </a:r>
            <a:endParaRPr lang="en-US" sz="4650" dirty="0"/>
          </a:p>
        </p:txBody>
      </p:sp>
      <p:sp>
        <p:nvSpPr>
          <p:cNvPr id="3" name="Text 1"/>
          <p:cNvSpPr/>
          <p:nvPr/>
        </p:nvSpPr>
        <p:spPr>
          <a:xfrm>
            <a:off x="1047750" y="3511004"/>
            <a:ext cx="17811750" cy="361950"/>
          </a:xfrm>
          <a:prstGeom prst="rect">
            <a:avLst/>
          </a:prstGeom>
          <a:noFill/>
          <a:ln/>
        </p:spPr>
        <p:txBody>
          <a:bodyPr wrap="square" lIns="25400" tIns="25400" rIns="25400" bIns="25400" rtlCol="0" anchor="t">
            <a:normAutofit lnSpcReduction="10000"/>
          </a:bodyPr>
          <a:lstStyle/>
          <a:p>
            <a:pPr marL="0" indent="0" algn="l">
              <a:buNone/>
            </a:pPr>
            <a:r>
              <a:rPr lang="en-US" sz="2250" b="1" dirty="0">
                <a:solidFill>
                  <a:srgbClr val="E30613"/>
                </a:solidFill>
                <a:latin typeface="Arial" pitchFamily="34" charset="0"/>
                <a:ea typeface="Arial" pitchFamily="34" charset="-122"/>
                <a:cs typeface="Arial" pitchFamily="34" charset="-120"/>
              </a:rPr>
              <a:t>A dedicated evening, or a slot in a regular prayer meeting.</a:t>
            </a:r>
            <a:endParaRPr lang="en-US" sz="2250" dirty="0"/>
          </a:p>
        </p:txBody>
      </p:sp>
      <p:sp>
        <p:nvSpPr>
          <p:cNvPr id="4" name="Shape 2"/>
          <p:cNvSpPr/>
          <p:nvPr/>
        </p:nvSpPr>
        <p:spPr>
          <a:xfrm>
            <a:off x="1047750" y="4292054"/>
            <a:ext cx="533400" cy="533400"/>
          </a:xfrm>
          <a:prstGeom prst="ellipse">
            <a:avLst/>
          </a:prstGeom>
          <a:ln w="19050">
            <a:solidFill>
              <a:srgbClr val="E30613">
                <a:alpha val="60000"/>
              </a:srgbClr>
            </a:solidFill>
            <a:prstDash val="solid"/>
          </a:ln>
        </p:spPr>
        <p:txBody>
          <a:bodyPr/>
          <a:lstStyle/>
          <a:p>
            <a:endParaRPr lang="en-GB"/>
          </a:p>
        </p:txBody>
      </p:sp>
      <p:sp>
        <p:nvSpPr>
          <p:cNvPr id="5" name="Text 3"/>
          <p:cNvSpPr/>
          <p:nvPr/>
        </p:nvSpPr>
        <p:spPr>
          <a:xfrm>
            <a:off x="1028700" y="4311104"/>
            <a:ext cx="571500" cy="533400"/>
          </a:xfrm>
          <a:prstGeom prst="rect">
            <a:avLst/>
          </a:prstGeom>
          <a:noFill/>
          <a:ln/>
        </p:spPr>
        <p:txBody>
          <a:bodyPr wrap="square" lIns="25400" tIns="25400" rIns="25400" bIns="25400" rtlCol="0" anchor="ctr">
            <a:normAutofit/>
          </a:bodyPr>
          <a:lstStyle/>
          <a:p>
            <a:pPr marL="0" indent="0" algn="ctr">
              <a:buNone/>
            </a:pPr>
            <a:r>
              <a:rPr lang="en-US" sz="2550" b="1" dirty="0">
                <a:solidFill>
                  <a:srgbClr val="E30613"/>
                </a:solidFill>
                <a:latin typeface="Arial" pitchFamily="34" charset="0"/>
                <a:ea typeface="Arial" pitchFamily="34" charset="-122"/>
                <a:cs typeface="Arial" pitchFamily="34" charset="-120"/>
              </a:rPr>
              <a:t>1</a:t>
            </a:r>
            <a:endParaRPr lang="en-US" sz="2550" dirty="0"/>
          </a:p>
        </p:txBody>
      </p:sp>
      <p:sp>
        <p:nvSpPr>
          <p:cNvPr id="6" name="Text 4"/>
          <p:cNvSpPr/>
          <p:nvPr/>
        </p:nvSpPr>
        <p:spPr>
          <a:xfrm>
            <a:off x="1828800" y="4339679"/>
            <a:ext cx="7181469" cy="891480"/>
          </a:xfrm>
          <a:prstGeom prst="rect">
            <a:avLst/>
          </a:prstGeom>
          <a:noFill/>
          <a:ln/>
        </p:spPr>
        <p:txBody>
          <a:bodyPr wrap="square" lIns="25400" tIns="25400" rIns="25400" bIns="25400" rtlCol="0" anchor="t">
            <a:normAutofit fontScale="92500" lnSpcReduction="10000"/>
          </a:bodyPr>
          <a:lstStyle/>
          <a:p>
            <a:pPr marL="0" indent="0" algn="l">
              <a:lnSpc>
                <a:spcPct val="140000"/>
              </a:lnSpc>
              <a:buNone/>
            </a:pPr>
            <a:r>
              <a:rPr lang="en-US" sz="2400" dirty="0">
                <a:solidFill>
                  <a:srgbClr val="E6DED0"/>
                </a:solidFill>
                <a:latin typeface="Arial" pitchFamily="34" charset="0"/>
                <a:ea typeface="Arial" pitchFamily="34" charset="-122"/>
                <a:cs typeface="Arial" pitchFamily="34" charset="-120"/>
              </a:rPr>
              <a:t>Talk it over with your church or small group, and get the leaders on board.</a:t>
            </a:r>
            <a:endParaRPr lang="en-US" sz="2400" dirty="0"/>
          </a:p>
        </p:txBody>
      </p:sp>
      <p:sp>
        <p:nvSpPr>
          <p:cNvPr id="7" name="Shape 5"/>
          <p:cNvSpPr/>
          <p:nvPr/>
        </p:nvSpPr>
        <p:spPr>
          <a:xfrm>
            <a:off x="9486900" y="4292054"/>
            <a:ext cx="533400" cy="533400"/>
          </a:xfrm>
          <a:prstGeom prst="ellipse">
            <a:avLst/>
          </a:prstGeom>
          <a:ln w="19050">
            <a:solidFill>
              <a:srgbClr val="E30613">
                <a:alpha val="60000"/>
              </a:srgbClr>
            </a:solidFill>
            <a:prstDash val="solid"/>
          </a:ln>
        </p:spPr>
        <p:txBody>
          <a:bodyPr/>
          <a:lstStyle/>
          <a:p>
            <a:endParaRPr lang="en-GB"/>
          </a:p>
        </p:txBody>
      </p:sp>
      <p:sp>
        <p:nvSpPr>
          <p:cNvPr id="8" name="Text 6"/>
          <p:cNvSpPr/>
          <p:nvPr/>
        </p:nvSpPr>
        <p:spPr>
          <a:xfrm>
            <a:off x="9467850" y="4311104"/>
            <a:ext cx="571500" cy="533400"/>
          </a:xfrm>
          <a:prstGeom prst="rect">
            <a:avLst/>
          </a:prstGeom>
          <a:noFill/>
          <a:ln/>
        </p:spPr>
        <p:txBody>
          <a:bodyPr wrap="square" lIns="25400" tIns="25400" rIns="25400" bIns="25400" rtlCol="0" anchor="ctr">
            <a:normAutofit/>
          </a:bodyPr>
          <a:lstStyle/>
          <a:p>
            <a:pPr marL="0" indent="0" algn="ctr">
              <a:buNone/>
            </a:pPr>
            <a:r>
              <a:rPr lang="en-US" sz="2550" b="1" dirty="0">
                <a:solidFill>
                  <a:srgbClr val="E30613"/>
                </a:solidFill>
                <a:latin typeface="Arial" pitchFamily="34" charset="0"/>
                <a:ea typeface="Arial" pitchFamily="34" charset="-122"/>
                <a:cs typeface="Arial" pitchFamily="34" charset="-120"/>
              </a:rPr>
              <a:t>2</a:t>
            </a:r>
            <a:endParaRPr lang="en-US" sz="2550" dirty="0"/>
          </a:p>
        </p:txBody>
      </p:sp>
      <p:sp>
        <p:nvSpPr>
          <p:cNvPr id="9" name="Text 7"/>
          <p:cNvSpPr/>
          <p:nvPr/>
        </p:nvSpPr>
        <p:spPr>
          <a:xfrm>
            <a:off x="10267950" y="4339679"/>
            <a:ext cx="7181469" cy="891480"/>
          </a:xfrm>
          <a:prstGeom prst="rect">
            <a:avLst/>
          </a:prstGeom>
          <a:noFill/>
          <a:ln/>
        </p:spPr>
        <p:txBody>
          <a:bodyPr wrap="square" lIns="25400" tIns="25400" rIns="25400" bIns="25400" rtlCol="0" anchor="t">
            <a:normAutofit fontScale="92500" lnSpcReduction="10000"/>
          </a:bodyPr>
          <a:lstStyle/>
          <a:p>
            <a:pPr marL="0" indent="0" algn="l">
              <a:lnSpc>
                <a:spcPct val="140000"/>
              </a:lnSpc>
              <a:buNone/>
            </a:pPr>
            <a:r>
              <a:rPr lang="en-US" sz="2400" dirty="0">
                <a:solidFill>
                  <a:srgbClr val="E6DED0"/>
                </a:solidFill>
                <a:latin typeface="Arial" pitchFamily="34" charset="0"/>
                <a:ea typeface="Arial" pitchFamily="34" charset="-122"/>
                <a:cs typeface="Arial" pitchFamily="34" charset="-120"/>
              </a:rPr>
              <a:t>Choose a dark evening, or add a slot to a regular prayer meeting or service.</a:t>
            </a:r>
            <a:endParaRPr lang="en-US" sz="2400" dirty="0"/>
          </a:p>
        </p:txBody>
      </p:sp>
      <p:sp>
        <p:nvSpPr>
          <p:cNvPr id="10" name="Shape 8"/>
          <p:cNvSpPr/>
          <p:nvPr/>
        </p:nvSpPr>
        <p:spPr>
          <a:xfrm>
            <a:off x="1047750" y="5478810"/>
            <a:ext cx="533400" cy="533400"/>
          </a:xfrm>
          <a:prstGeom prst="ellipse">
            <a:avLst/>
          </a:prstGeom>
          <a:ln w="19050">
            <a:solidFill>
              <a:srgbClr val="E30613">
                <a:alpha val="60000"/>
              </a:srgbClr>
            </a:solidFill>
            <a:prstDash val="solid"/>
          </a:ln>
        </p:spPr>
        <p:txBody>
          <a:bodyPr/>
          <a:lstStyle/>
          <a:p>
            <a:endParaRPr lang="en-GB"/>
          </a:p>
        </p:txBody>
      </p:sp>
      <p:sp>
        <p:nvSpPr>
          <p:cNvPr id="11" name="Text 9"/>
          <p:cNvSpPr/>
          <p:nvPr/>
        </p:nvSpPr>
        <p:spPr>
          <a:xfrm>
            <a:off x="1028700" y="5497860"/>
            <a:ext cx="571500" cy="533400"/>
          </a:xfrm>
          <a:prstGeom prst="rect">
            <a:avLst/>
          </a:prstGeom>
          <a:noFill/>
          <a:ln/>
        </p:spPr>
        <p:txBody>
          <a:bodyPr wrap="square" lIns="25400" tIns="25400" rIns="25400" bIns="25400" rtlCol="0" anchor="ctr">
            <a:normAutofit/>
          </a:bodyPr>
          <a:lstStyle/>
          <a:p>
            <a:pPr marL="0" indent="0" algn="ctr">
              <a:buNone/>
            </a:pPr>
            <a:r>
              <a:rPr lang="en-US" sz="2550" b="1" dirty="0">
                <a:solidFill>
                  <a:srgbClr val="E30613"/>
                </a:solidFill>
                <a:latin typeface="Arial" pitchFamily="34" charset="0"/>
                <a:ea typeface="Arial" pitchFamily="34" charset="-122"/>
                <a:cs typeface="Arial" pitchFamily="34" charset="-120"/>
              </a:rPr>
              <a:t>3</a:t>
            </a:r>
            <a:endParaRPr lang="en-US" sz="2550" dirty="0"/>
          </a:p>
        </p:txBody>
      </p:sp>
      <p:sp>
        <p:nvSpPr>
          <p:cNvPr id="12" name="Text 10"/>
          <p:cNvSpPr/>
          <p:nvPr/>
        </p:nvSpPr>
        <p:spPr>
          <a:xfrm>
            <a:off x="1828800" y="5526435"/>
            <a:ext cx="7181469" cy="891480"/>
          </a:xfrm>
          <a:prstGeom prst="rect">
            <a:avLst/>
          </a:prstGeom>
          <a:noFill/>
          <a:ln/>
        </p:spPr>
        <p:txBody>
          <a:bodyPr wrap="square" lIns="25400" tIns="25400" rIns="25400" bIns="25400" rtlCol="0" anchor="t">
            <a:normAutofit fontScale="92500" lnSpcReduction="10000"/>
          </a:bodyPr>
          <a:lstStyle/>
          <a:p>
            <a:pPr marL="0" indent="0" algn="l">
              <a:lnSpc>
                <a:spcPct val="140000"/>
              </a:lnSpc>
              <a:buNone/>
            </a:pPr>
            <a:r>
              <a:rPr lang="en-US" sz="2400" dirty="0">
                <a:solidFill>
                  <a:srgbClr val="E6DED0"/>
                </a:solidFill>
                <a:latin typeface="Arial" pitchFamily="34" charset="0"/>
                <a:ea typeface="Arial" pitchFamily="34" charset="-122"/>
                <a:cs typeface="Arial" pitchFamily="34" charset="-120"/>
              </a:rPr>
              <a:t>Invite people, and ask them to bring a torch, phone or small individual light.</a:t>
            </a:r>
            <a:endParaRPr lang="en-US" sz="2400" dirty="0"/>
          </a:p>
        </p:txBody>
      </p:sp>
      <p:sp>
        <p:nvSpPr>
          <p:cNvPr id="13" name="Shape 11"/>
          <p:cNvSpPr/>
          <p:nvPr/>
        </p:nvSpPr>
        <p:spPr>
          <a:xfrm>
            <a:off x="9486900" y="5478810"/>
            <a:ext cx="533400" cy="533400"/>
          </a:xfrm>
          <a:prstGeom prst="ellipse">
            <a:avLst/>
          </a:prstGeom>
          <a:ln w="19050">
            <a:solidFill>
              <a:srgbClr val="E30613">
                <a:alpha val="60000"/>
              </a:srgbClr>
            </a:solidFill>
            <a:prstDash val="solid"/>
          </a:ln>
        </p:spPr>
        <p:txBody>
          <a:bodyPr/>
          <a:lstStyle/>
          <a:p>
            <a:endParaRPr lang="en-GB"/>
          </a:p>
        </p:txBody>
      </p:sp>
      <p:sp>
        <p:nvSpPr>
          <p:cNvPr id="14" name="Text 12"/>
          <p:cNvSpPr/>
          <p:nvPr/>
        </p:nvSpPr>
        <p:spPr>
          <a:xfrm>
            <a:off x="9467850" y="5497860"/>
            <a:ext cx="571500" cy="533400"/>
          </a:xfrm>
          <a:prstGeom prst="rect">
            <a:avLst/>
          </a:prstGeom>
          <a:noFill/>
          <a:ln/>
        </p:spPr>
        <p:txBody>
          <a:bodyPr wrap="square" lIns="25400" tIns="25400" rIns="25400" bIns="25400" rtlCol="0" anchor="ctr">
            <a:normAutofit/>
          </a:bodyPr>
          <a:lstStyle/>
          <a:p>
            <a:pPr marL="0" indent="0" algn="ctr">
              <a:buNone/>
            </a:pPr>
            <a:r>
              <a:rPr lang="en-US" sz="2550" b="1" dirty="0">
                <a:solidFill>
                  <a:srgbClr val="E30613"/>
                </a:solidFill>
                <a:latin typeface="Arial" pitchFamily="34" charset="0"/>
                <a:ea typeface="Arial" pitchFamily="34" charset="-122"/>
                <a:cs typeface="Arial" pitchFamily="34" charset="-120"/>
              </a:rPr>
              <a:t>4</a:t>
            </a:r>
            <a:endParaRPr lang="en-US" sz="2550" dirty="0"/>
          </a:p>
        </p:txBody>
      </p:sp>
      <p:sp>
        <p:nvSpPr>
          <p:cNvPr id="15" name="Text 13"/>
          <p:cNvSpPr/>
          <p:nvPr/>
        </p:nvSpPr>
        <p:spPr>
          <a:xfrm>
            <a:off x="10267950" y="5526435"/>
            <a:ext cx="7181469" cy="891480"/>
          </a:xfrm>
          <a:prstGeom prst="rect">
            <a:avLst/>
          </a:prstGeom>
          <a:noFill/>
          <a:ln/>
        </p:spPr>
        <p:txBody>
          <a:bodyPr wrap="square" lIns="25400" tIns="25400" rIns="25400" bIns="25400" rtlCol="0" anchor="t">
            <a:normAutofit fontScale="92500" lnSpcReduction="10000"/>
          </a:bodyPr>
          <a:lstStyle/>
          <a:p>
            <a:pPr marL="0" indent="0" algn="l">
              <a:lnSpc>
                <a:spcPct val="140000"/>
              </a:lnSpc>
              <a:buNone/>
            </a:pPr>
            <a:r>
              <a:rPr lang="en-US" sz="2400" dirty="0">
                <a:solidFill>
                  <a:srgbClr val="E6DED0"/>
                </a:solidFill>
                <a:latin typeface="Arial" pitchFamily="34" charset="0"/>
                <a:ea typeface="Arial" pitchFamily="34" charset="-122"/>
                <a:cs typeface="Arial" pitchFamily="34" charset="-120"/>
              </a:rPr>
              <a:t>Give some direction on how to pray — use our Prayer Shield and Voice material.</a:t>
            </a:r>
            <a:endParaRPr lang="en-US" sz="2400" dirty="0"/>
          </a:p>
        </p:txBody>
      </p:sp>
      <p:sp>
        <p:nvSpPr>
          <p:cNvPr id="16" name="Shape 14"/>
          <p:cNvSpPr/>
          <p:nvPr/>
        </p:nvSpPr>
        <p:spPr>
          <a:xfrm>
            <a:off x="1047750" y="6665565"/>
            <a:ext cx="533400" cy="533400"/>
          </a:xfrm>
          <a:prstGeom prst="ellipse">
            <a:avLst/>
          </a:prstGeom>
          <a:ln w="19050">
            <a:solidFill>
              <a:srgbClr val="E30613">
                <a:alpha val="60000"/>
              </a:srgbClr>
            </a:solidFill>
            <a:prstDash val="solid"/>
          </a:ln>
        </p:spPr>
        <p:txBody>
          <a:bodyPr/>
          <a:lstStyle/>
          <a:p>
            <a:endParaRPr lang="en-GB"/>
          </a:p>
        </p:txBody>
      </p:sp>
      <p:sp>
        <p:nvSpPr>
          <p:cNvPr id="17" name="Text 15"/>
          <p:cNvSpPr/>
          <p:nvPr/>
        </p:nvSpPr>
        <p:spPr>
          <a:xfrm>
            <a:off x="1028700" y="6684615"/>
            <a:ext cx="571500" cy="533400"/>
          </a:xfrm>
          <a:prstGeom prst="rect">
            <a:avLst/>
          </a:prstGeom>
          <a:noFill/>
          <a:ln/>
        </p:spPr>
        <p:txBody>
          <a:bodyPr wrap="square" lIns="25400" tIns="25400" rIns="25400" bIns="25400" rtlCol="0" anchor="ctr">
            <a:normAutofit/>
          </a:bodyPr>
          <a:lstStyle/>
          <a:p>
            <a:pPr marL="0" indent="0" algn="ctr">
              <a:buNone/>
            </a:pPr>
            <a:r>
              <a:rPr lang="en-US" sz="2550" b="1" dirty="0">
                <a:solidFill>
                  <a:srgbClr val="E30613"/>
                </a:solidFill>
                <a:latin typeface="Arial" pitchFamily="34" charset="0"/>
                <a:ea typeface="Arial" pitchFamily="34" charset="-122"/>
                <a:cs typeface="Arial" pitchFamily="34" charset="-120"/>
              </a:rPr>
              <a:t>5</a:t>
            </a:r>
            <a:endParaRPr lang="en-US" sz="2550" dirty="0"/>
          </a:p>
        </p:txBody>
      </p:sp>
      <p:sp>
        <p:nvSpPr>
          <p:cNvPr id="18" name="Text 16"/>
          <p:cNvSpPr/>
          <p:nvPr/>
        </p:nvSpPr>
        <p:spPr>
          <a:xfrm>
            <a:off x="1828800" y="6713190"/>
            <a:ext cx="7181469" cy="891480"/>
          </a:xfrm>
          <a:prstGeom prst="rect">
            <a:avLst/>
          </a:prstGeom>
          <a:noFill/>
          <a:ln/>
        </p:spPr>
        <p:txBody>
          <a:bodyPr wrap="square" lIns="25400" tIns="25400" rIns="25400" bIns="25400" rtlCol="0" anchor="t">
            <a:normAutofit fontScale="92500" lnSpcReduction="10000"/>
          </a:bodyPr>
          <a:lstStyle/>
          <a:p>
            <a:pPr marL="0" indent="0" algn="l">
              <a:lnSpc>
                <a:spcPct val="140000"/>
              </a:lnSpc>
              <a:buNone/>
            </a:pPr>
            <a:r>
              <a:rPr lang="en-US" sz="2400" dirty="0">
                <a:solidFill>
                  <a:srgbClr val="E6DED0"/>
                </a:solidFill>
                <a:latin typeface="Arial" pitchFamily="34" charset="0"/>
                <a:ea typeface="Arial" pitchFamily="34" charset="-122"/>
                <a:cs typeface="Arial" pitchFamily="34" charset="-120"/>
              </a:rPr>
              <a:t>Switch out the lights, and pray for those forced to meet in the dark.</a:t>
            </a:r>
            <a:endParaRPr lang="en-US" sz="2400" dirty="0"/>
          </a:p>
        </p:txBody>
      </p:sp>
      <p:sp>
        <p:nvSpPr>
          <p:cNvPr id="19" name="Shape 17"/>
          <p:cNvSpPr/>
          <p:nvPr/>
        </p:nvSpPr>
        <p:spPr>
          <a:xfrm>
            <a:off x="9486900" y="6665565"/>
            <a:ext cx="533400" cy="533400"/>
          </a:xfrm>
          <a:prstGeom prst="ellipse">
            <a:avLst/>
          </a:prstGeom>
          <a:ln w="19050">
            <a:solidFill>
              <a:srgbClr val="E30613">
                <a:alpha val="60000"/>
              </a:srgbClr>
            </a:solidFill>
            <a:prstDash val="solid"/>
          </a:ln>
        </p:spPr>
        <p:txBody>
          <a:bodyPr/>
          <a:lstStyle/>
          <a:p>
            <a:endParaRPr lang="en-GB"/>
          </a:p>
        </p:txBody>
      </p:sp>
      <p:sp>
        <p:nvSpPr>
          <p:cNvPr id="20" name="Text 18"/>
          <p:cNvSpPr/>
          <p:nvPr/>
        </p:nvSpPr>
        <p:spPr>
          <a:xfrm>
            <a:off x="9467850" y="6684615"/>
            <a:ext cx="571500" cy="533400"/>
          </a:xfrm>
          <a:prstGeom prst="rect">
            <a:avLst/>
          </a:prstGeom>
          <a:noFill/>
          <a:ln/>
        </p:spPr>
        <p:txBody>
          <a:bodyPr wrap="square" lIns="25400" tIns="25400" rIns="25400" bIns="25400" rtlCol="0" anchor="ctr">
            <a:normAutofit/>
          </a:bodyPr>
          <a:lstStyle/>
          <a:p>
            <a:pPr marL="0" indent="0" algn="ctr">
              <a:buNone/>
            </a:pPr>
            <a:r>
              <a:rPr lang="en-US" sz="2550" b="1" dirty="0">
                <a:solidFill>
                  <a:srgbClr val="E30613"/>
                </a:solidFill>
                <a:latin typeface="Arial" pitchFamily="34" charset="0"/>
                <a:ea typeface="Arial" pitchFamily="34" charset="-122"/>
                <a:cs typeface="Arial" pitchFamily="34" charset="-120"/>
              </a:rPr>
              <a:t>6</a:t>
            </a:r>
            <a:endParaRPr lang="en-US" sz="2550" dirty="0"/>
          </a:p>
        </p:txBody>
      </p:sp>
      <p:sp>
        <p:nvSpPr>
          <p:cNvPr id="21" name="Text 19"/>
          <p:cNvSpPr/>
          <p:nvPr/>
        </p:nvSpPr>
        <p:spPr>
          <a:xfrm>
            <a:off x="10267950" y="6713190"/>
            <a:ext cx="7181469" cy="891480"/>
          </a:xfrm>
          <a:prstGeom prst="rect">
            <a:avLst/>
          </a:prstGeom>
          <a:noFill/>
          <a:ln/>
        </p:spPr>
        <p:txBody>
          <a:bodyPr wrap="square" lIns="25400" tIns="25400" rIns="25400" bIns="25400" rtlCol="0" anchor="t">
            <a:normAutofit fontScale="92500" lnSpcReduction="10000"/>
          </a:bodyPr>
          <a:lstStyle/>
          <a:p>
            <a:pPr marL="0" indent="0" algn="l">
              <a:lnSpc>
                <a:spcPct val="140000"/>
              </a:lnSpc>
              <a:buNone/>
            </a:pPr>
            <a:r>
              <a:rPr lang="en-US" sz="2400" dirty="0">
                <a:solidFill>
                  <a:srgbClr val="E6DED0"/>
                </a:solidFill>
                <a:latin typeface="Arial" pitchFamily="34" charset="0"/>
                <a:ea typeface="Arial" pitchFamily="34" charset="-122"/>
                <a:cs typeface="Arial" pitchFamily="34" charset="-120"/>
              </a:rPr>
              <a:t>Take a photo to share with us — and keep everyone's safety in mind.</a:t>
            </a:r>
            <a:endParaRPr lang="en-US"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0907"/>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alphaModFix amt="90000"/>
          </a:blip>
          <a:srcRect t="21799"/>
          <a:stretch/>
        </p:blipFill>
        <p:spPr>
          <a:xfrm>
            <a:off x="0" y="0"/>
            <a:ext cx="18288000" cy="10287000"/>
          </a:xfrm>
          <a:prstGeom prst="rect">
            <a:avLst/>
          </a:prstGeom>
        </p:spPr>
      </p:pic>
      <p:pic>
        <p:nvPicPr>
          <p:cNvPr id="3" name="Image 1" descr="preencoded.png"/>
          <p:cNvPicPr>
            <a:picLocks noChangeAspect="1"/>
          </p:cNvPicPr>
          <p:nvPr/>
        </p:nvPicPr>
        <p:blipFill>
          <a:blip r:embed="rId4"/>
          <a:stretch>
            <a:fillRect/>
          </a:stretch>
        </p:blipFill>
        <p:spPr>
          <a:xfrm>
            <a:off x="1047750" y="857250"/>
            <a:ext cx="1689646" cy="552450"/>
          </a:xfrm>
          <a:prstGeom prst="rect">
            <a:avLst/>
          </a:prstGeom>
        </p:spPr>
      </p:pic>
      <p:sp>
        <p:nvSpPr>
          <p:cNvPr id="4" name="Text 0"/>
          <p:cNvSpPr/>
          <p:nvPr/>
        </p:nvSpPr>
        <p:spPr>
          <a:xfrm>
            <a:off x="1047750" y="2717750"/>
            <a:ext cx="13342620" cy="2203549"/>
          </a:xfrm>
          <a:prstGeom prst="rect">
            <a:avLst/>
          </a:prstGeom>
          <a:noFill/>
          <a:ln/>
        </p:spPr>
        <p:txBody>
          <a:bodyPr wrap="square" lIns="25400" tIns="25400" rIns="25400" bIns="25400" rtlCol="0" anchor="t">
            <a:normAutofit fontScale="92500" lnSpcReduction="10000"/>
          </a:bodyPr>
          <a:lstStyle/>
          <a:p>
            <a:pPr marL="0" indent="0" algn="l">
              <a:lnSpc>
                <a:spcPct val="98000"/>
              </a:lnSpc>
              <a:buNone/>
            </a:pPr>
            <a:r>
              <a:rPr lang="en-US" sz="8700" b="1" dirty="0">
                <a:solidFill>
                  <a:srgbClr val="FFFFFF"/>
                </a:solidFill>
                <a:latin typeface="Arial" pitchFamily="34" charset="0"/>
                <a:ea typeface="Arial" pitchFamily="34" charset="-122"/>
                <a:cs typeface="Arial" pitchFamily="34" charset="-120"/>
              </a:rPr>
              <a:t>STAND WITH THEM. </a:t>
            </a:r>
            <a:r>
              <a:rPr lang="en-US" sz="8700" b="1" dirty="0">
                <a:solidFill>
                  <a:srgbClr val="E30613"/>
                </a:solidFill>
                <a:latin typeface="Arial" pitchFamily="34" charset="0"/>
                <a:ea typeface="Arial" pitchFamily="34" charset="-122"/>
                <a:cs typeface="Arial" pitchFamily="34" charset="-120"/>
              </a:rPr>
              <a:t>RAISE THEIR VOICE.</a:t>
            </a:r>
            <a:endParaRPr lang="en-US" sz="8700" dirty="0"/>
          </a:p>
        </p:txBody>
      </p:sp>
      <p:sp>
        <p:nvSpPr>
          <p:cNvPr id="5" name="Text 1"/>
          <p:cNvSpPr/>
          <p:nvPr/>
        </p:nvSpPr>
        <p:spPr>
          <a:xfrm>
            <a:off x="1047750" y="5168950"/>
            <a:ext cx="11576685" cy="1695450"/>
          </a:xfrm>
          <a:prstGeom prst="rect">
            <a:avLst/>
          </a:prstGeom>
          <a:noFill/>
          <a:ln/>
        </p:spPr>
        <p:txBody>
          <a:bodyPr wrap="square" lIns="25400" tIns="25400" rIns="25400" bIns="25400" rtlCol="0" anchor="t">
            <a:normAutofit fontScale="92500" lnSpcReduction="20000"/>
          </a:bodyPr>
          <a:lstStyle/>
          <a:p>
            <a:pPr marL="0" indent="0" algn="l">
              <a:lnSpc>
                <a:spcPct val="145000"/>
              </a:lnSpc>
              <a:buNone/>
            </a:pPr>
            <a:r>
              <a:rPr lang="en-US" sz="3000" dirty="0">
                <a:solidFill>
                  <a:srgbClr val="D8CEBE"/>
                </a:solidFill>
                <a:latin typeface="Arial" pitchFamily="34" charset="0"/>
                <a:ea typeface="Arial" pitchFamily="34" charset="-122"/>
                <a:cs typeface="Arial" pitchFamily="34" charset="-120"/>
              </a:rPr>
              <a:t>Organise a Light Walk. Hold Prayers in the Dark. Stand with the persecuted church — and share your photos with us. We'd love to celebrate what you do.</a:t>
            </a:r>
            <a:endParaRPr lang="en-US" sz="3000" dirty="0"/>
          </a:p>
        </p:txBody>
      </p:sp>
      <p:sp>
        <p:nvSpPr>
          <p:cNvPr id="6" name="Text 2"/>
          <p:cNvSpPr/>
          <p:nvPr/>
        </p:nvSpPr>
        <p:spPr>
          <a:xfrm>
            <a:off x="1047750" y="8620125"/>
            <a:ext cx="2990671" cy="361950"/>
          </a:xfrm>
          <a:prstGeom prst="rect">
            <a:avLst/>
          </a:prstGeom>
          <a:noFill/>
          <a:ln/>
        </p:spPr>
        <p:txBody>
          <a:bodyPr wrap="square" lIns="25400" tIns="25400" rIns="25400" bIns="25400" rtlCol="0" anchor="t">
            <a:normAutofit lnSpcReduction="10000"/>
          </a:bodyPr>
          <a:lstStyle/>
          <a:p>
            <a:pPr marL="0" indent="0" algn="l">
              <a:buNone/>
            </a:pPr>
            <a:r>
              <a:rPr lang="en-US" sz="2250" b="1" kern="0" spc="315" dirty="0">
                <a:solidFill>
                  <a:srgbClr val="FFFFFF"/>
                </a:solidFill>
                <a:latin typeface="Arial" pitchFamily="34" charset="0"/>
                <a:ea typeface="Arial" pitchFamily="34" charset="-122"/>
                <a:cs typeface="Arial" pitchFamily="34" charset="-120"/>
              </a:rPr>
              <a:t>VOICEOPC.ORG</a:t>
            </a:r>
            <a:endParaRPr lang="en-US" sz="2250" dirty="0"/>
          </a:p>
        </p:txBody>
      </p:sp>
      <p:sp>
        <p:nvSpPr>
          <p:cNvPr id="7" name="Text 3"/>
          <p:cNvSpPr/>
          <p:nvPr/>
        </p:nvSpPr>
        <p:spPr>
          <a:xfrm>
            <a:off x="13683555" y="8472488"/>
            <a:ext cx="2051745" cy="657225"/>
          </a:xfrm>
          <a:prstGeom prst="rect">
            <a:avLst/>
          </a:prstGeom>
          <a:noFill/>
          <a:ln/>
        </p:spPr>
        <p:txBody>
          <a:bodyPr wrap="square" lIns="25400" tIns="25400" rIns="25400" bIns="25400" rtlCol="0" anchor="t">
            <a:normAutofit fontScale="92500" lnSpcReduction="10000"/>
          </a:bodyPr>
          <a:lstStyle/>
          <a:p>
            <a:pPr marL="0" indent="0" algn="r">
              <a:lnSpc>
                <a:spcPct val="130000"/>
              </a:lnSpc>
              <a:buNone/>
            </a:pPr>
            <a:r>
              <a:rPr lang="en-US" sz="1875" dirty="0">
                <a:solidFill>
                  <a:srgbClr val="C4B8A6"/>
                </a:solidFill>
                <a:latin typeface="Arial" pitchFamily="34" charset="0"/>
                <a:ea typeface="Arial" pitchFamily="34" charset="-122"/>
                <a:cs typeface="Arial" pitchFamily="34" charset="-120"/>
              </a:rPr>
              <a:t>Scan to find out more &amp; get involved</a:t>
            </a:r>
            <a:endParaRPr lang="en-US" sz="1875" dirty="0"/>
          </a:p>
        </p:txBody>
      </p:sp>
      <p:sp>
        <p:nvSpPr>
          <p:cNvPr id="8" name="Shape 4"/>
          <p:cNvSpPr/>
          <p:nvPr/>
        </p:nvSpPr>
        <p:spPr>
          <a:xfrm>
            <a:off x="15944850" y="8134350"/>
            <a:ext cx="1295400" cy="1295400"/>
          </a:xfrm>
          <a:prstGeom prst="roundRect">
            <a:avLst>
              <a:gd name="adj" fmla="val 4412"/>
            </a:avLst>
          </a:prstGeom>
          <a:solidFill>
            <a:srgbClr val="FFFFFF"/>
          </a:solidFill>
          <a:ln/>
        </p:spPr>
        <p:txBody>
          <a:bodyPr/>
          <a:lstStyle/>
          <a:p>
            <a:endParaRPr lang="en-GB"/>
          </a:p>
        </p:txBody>
      </p:sp>
      <p:pic>
        <p:nvPicPr>
          <p:cNvPr id="9" name="Image 2" descr="preencoded.png"/>
          <p:cNvPicPr>
            <a:picLocks noChangeAspect="1"/>
          </p:cNvPicPr>
          <p:nvPr/>
        </p:nvPicPr>
        <p:blipFill>
          <a:blip r:embed="rId5"/>
          <a:stretch>
            <a:fillRect/>
          </a:stretch>
        </p:blipFill>
        <p:spPr>
          <a:xfrm>
            <a:off x="16030575" y="8220075"/>
            <a:ext cx="1123950" cy="11239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2100D"/>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alphaModFix amt="75000"/>
          </a:blip>
          <a:srcRect t="10899" b="10899"/>
          <a:stretch/>
        </p:blipFill>
        <p:spPr>
          <a:xfrm rot="10800000">
            <a:off x="0" y="0"/>
            <a:ext cx="18288000" cy="10287000"/>
          </a:xfrm>
          <a:prstGeom prst="rect">
            <a:avLst/>
          </a:prstGeom>
        </p:spPr>
      </p:pic>
      <p:sp>
        <p:nvSpPr>
          <p:cNvPr id="3" name="Text 0"/>
          <p:cNvSpPr/>
          <p:nvPr/>
        </p:nvSpPr>
        <p:spPr>
          <a:xfrm>
            <a:off x="1238250" y="2626221"/>
            <a:ext cx="13411200" cy="333375"/>
          </a:xfrm>
          <a:prstGeom prst="rect">
            <a:avLst/>
          </a:prstGeom>
          <a:noFill/>
          <a:ln/>
        </p:spPr>
        <p:txBody>
          <a:bodyPr wrap="square" lIns="25400" tIns="25400" rIns="25400" bIns="25400" rtlCol="0" anchor="t">
            <a:normAutofit lnSpcReduction="10000"/>
          </a:bodyPr>
          <a:lstStyle/>
          <a:p>
            <a:pPr marL="0" indent="0" algn="l">
              <a:buNone/>
            </a:pPr>
            <a:r>
              <a:rPr lang="en-US" sz="2025" b="1" kern="0" spc="607" dirty="0">
                <a:solidFill>
                  <a:srgbClr val="E30613"/>
                </a:solidFill>
                <a:latin typeface="Arial" pitchFamily="34" charset="0"/>
                <a:ea typeface="Arial" pitchFamily="34" charset="-122"/>
                <a:cs typeface="Arial" pitchFamily="34" charset="-120"/>
              </a:rPr>
              <a:t>LIGHT IN THE DARKEST PLACES</a:t>
            </a:r>
            <a:endParaRPr lang="en-US" sz="2025" dirty="0"/>
          </a:p>
        </p:txBody>
      </p:sp>
      <p:sp>
        <p:nvSpPr>
          <p:cNvPr id="4" name="Text 1"/>
          <p:cNvSpPr/>
          <p:nvPr/>
        </p:nvSpPr>
        <p:spPr>
          <a:xfrm>
            <a:off x="1238250" y="3264396"/>
            <a:ext cx="11576685" cy="1924050"/>
          </a:xfrm>
          <a:prstGeom prst="rect">
            <a:avLst/>
          </a:prstGeom>
          <a:noFill/>
          <a:ln/>
        </p:spPr>
        <p:txBody>
          <a:bodyPr wrap="square" lIns="25400" tIns="25400" rIns="25400" bIns="25400" rtlCol="0" anchor="t">
            <a:normAutofit fontScale="92500" lnSpcReduction="20000"/>
          </a:bodyPr>
          <a:lstStyle/>
          <a:p>
            <a:pPr marL="0" indent="0" algn="l">
              <a:lnSpc>
                <a:spcPct val="150000"/>
              </a:lnSpc>
              <a:buNone/>
            </a:pPr>
            <a:r>
              <a:rPr lang="en-US" sz="3300" dirty="0">
                <a:solidFill>
                  <a:srgbClr val="C4B8A6"/>
                </a:solidFill>
                <a:latin typeface="Arial" pitchFamily="34" charset="0"/>
                <a:ea typeface="Arial" pitchFamily="34" charset="-122"/>
                <a:cs typeface="Arial" pitchFamily="34" charset="-120"/>
              </a:rPr>
              <a:t>Across the world today, countless Christians live out their faith in places of danger and hostility. Some are forced to worship in secret; many face suffering, hardship and loss.</a:t>
            </a:r>
            <a:endParaRPr lang="en-US" sz="3300" dirty="0"/>
          </a:p>
        </p:txBody>
      </p:sp>
      <p:sp>
        <p:nvSpPr>
          <p:cNvPr id="5" name="Text 2"/>
          <p:cNvSpPr/>
          <p:nvPr/>
        </p:nvSpPr>
        <p:spPr>
          <a:xfrm>
            <a:off x="1238250" y="5569446"/>
            <a:ext cx="12165330" cy="2129433"/>
          </a:xfrm>
          <a:prstGeom prst="rect">
            <a:avLst/>
          </a:prstGeom>
          <a:noFill/>
          <a:ln/>
        </p:spPr>
        <p:txBody>
          <a:bodyPr wrap="square" lIns="25400" tIns="25400" rIns="25400" bIns="25400" rtlCol="0" anchor="t">
            <a:normAutofit fontScale="92500" lnSpcReduction="20000"/>
          </a:bodyPr>
          <a:lstStyle/>
          <a:p>
            <a:pPr marL="0" indent="0" algn="l">
              <a:lnSpc>
                <a:spcPct val="122000"/>
              </a:lnSpc>
              <a:buNone/>
            </a:pPr>
            <a:r>
              <a:rPr lang="en-US" sz="4500" b="1" dirty="0">
                <a:solidFill>
                  <a:srgbClr val="FFFFFF"/>
                </a:solidFill>
                <a:latin typeface="Arial" pitchFamily="34" charset="0"/>
                <a:ea typeface="Arial" pitchFamily="34" charset="-122"/>
                <a:cs typeface="Arial" pitchFamily="34" charset="-120"/>
              </a:rPr>
              <a:t>Yet in that darkness they keep living for Jesus — and shining as </a:t>
            </a:r>
            <a:r>
              <a:rPr lang="en-US" sz="4500" b="1" dirty="0">
                <a:solidFill>
                  <a:srgbClr val="E30613"/>
                </a:solidFill>
                <a:latin typeface="Arial" pitchFamily="34" charset="0"/>
                <a:ea typeface="Arial" pitchFamily="34" charset="-122"/>
                <a:cs typeface="Arial" pitchFamily="34" charset="-120"/>
              </a:rPr>
              <a:t>Christ's light in the darkest places.</a:t>
            </a:r>
            <a:endParaRPr lang="en-US" sz="4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F0D0A"/>
        </a:solidFill>
        <a:effectLst/>
      </p:bgPr>
    </p:bg>
    <p:spTree>
      <p:nvGrpSpPr>
        <p:cNvPr id="1" name=""/>
        <p:cNvGrpSpPr/>
        <p:nvPr/>
      </p:nvGrpSpPr>
      <p:grpSpPr>
        <a:xfrm>
          <a:off x="0" y="0"/>
          <a:ext cx="0" cy="0"/>
          <a:chOff x="0" y="0"/>
          <a:chExt cx="0" cy="0"/>
        </a:xfrm>
      </p:grpSpPr>
      <p:sp>
        <p:nvSpPr>
          <p:cNvPr id="2" name="Text 0"/>
          <p:cNvSpPr/>
          <p:nvPr/>
        </p:nvSpPr>
        <p:spPr>
          <a:xfrm>
            <a:off x="1047750" y="2681288"/>
            <a:ext cx="17811750" cy="333375"/>
          </a:xfrm>
          <a:prstGeom prst="rect">
            <a:avLst/>
          </a:prstGeom>
          <a:noFill/>
          <a:ln/>
        </p:spPr>
        <p:txBody>
          <a:bodyPr wrap="square" lIns="25400" tIns="25400" rIns="25400" bIns="25400" rtlCol="0" anchor="t">
            <a:normAutofit lnSpcReduction="10000"/>
          </a:bodyPr>
          <a:lstStyle/>
          <a:p>
            <a:pPr marL="0" indent="0" algn="l">
              <a:buNone/>
            </a:pPr>
            <a:r>
              <a:rPr lang="en-US" sz="2025" b="1" kern="0" spc="607" dirty="0">
                <a:solidFill>
                  <a:srgbClr val="E30613"/>
                </a:solidFill>
                <a:latin typeface="Arial" pitchFamily="34" charset="0"/>
                <a:ea typeface="Arial" pitchFamily="34" charset="-122"/>
                <a:cs typeface="Arial" pitchFamily="34" charset="-120"/>
              </a:rPr>
              <a:t>WORSHIP UNDER THE COVER OF DARKNESS</a:t>
            </a:r>
            <a:endParaRPr lang="en-US" sz="2025" dirty="0"/>
          </a:p>
        </p:txBody>
      </p:sp>
      <p:sp>
        <p:nvSpPr>
          <p:cNvPr id="3" name="Text 1"/>
          <p:cNvSpPr/>
          <p:nvPr/>
        </p:nvSpPr>
        <p:spPr>
          <a:xfrm>
            <a:off x="1047750" y="3414713"/>
            <a:ext cx="5308491" cy="685800"/>
          </a:xfrm>
          <a:prstGeom prst="rect">
            <a:avLst/>
          </a:prstGeom>
          <a:noFill/>
          <a:ln/>
        </p:spPr>
        <p:txBody>
          <a:bodyPr wrap="square" lIns="25400" tIns="25400" rIns="25400" bIns="25400" rtlCol="0" anchor="t">
            <a:normAutofit fontScale="92500" lnSpcReduction="20000"/>
          </a:bodyPr>
          <a:lstStyle/>
          <a:p>
            <a:pPr marL="0" indent="0" algn="l">
              <a:lnSpc>
                <a:spcPct val="100000"/>
              </a:lnSpc>
              <a:buNone/>
            </a:pPr>
            <a:r>
              <a:rPr lang="en-US" sz="5100" b="1" dirty="0">
                <a:solidFill>
                  <a:srgbClr val="FFFFFF"/>
                </a:solidFill>
                <a:latin typeface="Arial" pitchFamily="34" charset="0"/>
                <a:ea typeface="Arial" pitchFamily="34" charset="-122"/>
                <a:cs typeface="Arial" pitchFamily="34" charset="-120"/>
              </a:rPr>
              <a:t>IN SECRET</a:t>
            </a:r>
            <a:endParaRPr lang="en-US" sz="5100" dirty="0"/>
          </a:p>
        </p:txBody>
      </p:sp>
      <p:sp>
        <p:nvSpPr>
          <p:cNvPr id="4" name="Shape 2"/>
          <p:cNvSpPr/>
          <p:nvPr/>
        </p:nvSpPr>
        <p:spPr>
          <a:xfrm>
            <a:off x="6292751" y="3414713"/>
            <a:ext cx="19050" cy="1943100"/>
          </a:xfrm>
          <a:prstGeom prst="rect">
            <a:avLst/>
          </a:prstGeom>
          <a:solidFill>
            <a:srgbClr val="E30613">
              <a:alpha val="55000"/>
            </a:srgbClr>
          </a:solidFill>
          <a:ln/>
        </p:spPr>
        <p:txBody>
          <a:bodyPr/>
          <a:lstStyle/>
          <a:p>
            <a:endParaRPr lang="en-GB"/>
          </a:p>
        </p:txBody>
      </p:sp>
      <p:sp>
        <p:nvSpPr>
          <p:cNvPr id="5" name="Text 3"/>
          <p:cNvSpPr/>
          <p:nvPr/>
        </p:nvSpPr>
        <p:spPr>
          <a:xfrm>
            <a:off x="6730901" y="3414713"/>
            <a:ext cx="5308655" cy="685800"/>
          </a:xfrm>
          <a:prstGeom prst="rect">
            <a:avLst/>
          </a:prstGeom>
          <a:noFill/>
          <a:ln/>
        </p:spPr>
        <p:txBody>
          <a:bodyPr wrap="square" lIns="25400" tIns="25400" rIns="25400" bIns="25400" rtlCol="0" anchor="t">
            <a:normAutofit fontScale="92500" lnSpcReduction="20000"/>
          </a:bodyPr>
          <a:lstStyle/>
          <a:p>
            <a:pPr marL="0" indent="0" algn="l">
              <a:lnSpc>
                <a:spcPct val="100000"/>
              </a:lnSpc>
              <a:buNone/>
            </a:pPr>
            <a:r>
              <a:rPr lang="en-US" sz="5100" b="1" dirty="0">
                <a:solidFill>
                  <a:srgbClr val="FFFFFF"/>
                </a:solidFill>
                <a:latin typeface="Arial" pitchFamily="34" charset="0"/>
                <a:ea typeface="Arial" pitchFamily="34" charset="-122"/>
                <a:cs typeface="Arial" pitchFamily="34" charset="-120"/>
              </a:rPr>
              <a:t>AT NIGHT</a:t>
            </a:r>
            <a:endParaRPr lang="en-US" sz="5100" dirty="0"/>
          </a:p>
        </p:txBody>
      </p:sp>
      <p:sp>
        <p:nvSpPr>
          <p:cNvPr id="6" name="Shape 4"/>
          <p:cNvSpPr/>
          <p:nvPr/>
        </p:nvSpPr>
        <p:spPr>
          <a:xfrm>
            <a:off x="11976050" y="3414713"/>
            <a:ext cx="19050" cy="1943100"/>
          </a:xfrm>
          <a:prstGeom prst="rect">
            <a:avLst/>
          </a:prstGeom>
          <a:solidFill>
            <a:srgbClr val="E30613">
              <a:alpha val="55000"/>
            </a:srgbClr>
          </a:solidFill>
          <a:ln/>
        </p:spPr>
        <p:txBody>
          <a:bodyPr/>
          <a:lstStyle/>
          <a:p>
            <a:endParaRPr lang="en-GB"/>
          </a:p>
        </p:txBody>
      </p:sp>
      <p:sp>
        <p:nvSpPr>
          <p:cNvPr id="7" name="Text 5"/>
          <p:cNvSpPr/>
          <p:nvPr/>
        </p:nvSpPr>
        <p:spPr>
          <a:xfrm>
            <a:off x="12414200" y="3414713"/>
            <a:ext cx="4970831" cy="1981200"/>
          </a:xfrm>
          <a:prstGeom prst="rect">
            <a:avLst/>
          </a:prstGeom>
          <a:noFill/>
          <a:ln/>
        </p:spPr>
        <p:txBody>
          <a:bodyPr wrap="square" lIns="25400" tIns="25400" rIns="25400" bIns="25400" rtlCol="0" anchor="t">
            <a:normAutofit fontScale="92500"/>
          </a:bodyPr>
          <a:lstStyle/>
          <a:p>
            <a:pPr marL="0" indent="0" algn="l">
              <a:lnSpc>
                <a:spcPct val="100000"/>
              </a:lnSpc>
              <a:buNone/>
            </a:pPr>
            <a:r>
              <a:rPr lang="en-US" sz="5100" b="1" dirty="0">
                <a:solidFill>
                  <a:srgbClr val="E30613"/>
                </a:solidFill>
                <a:latin typeface="Arial" pitchFamily="34" charset="0"/>
                <a:ea typeface="Arial" pitchFamily="34" charset="-122"/>
                <a:cs typeface="Arial" pitchFamily="34" charset="-120"/>
              </a:rPr>
              <a:t>AT GREAT PERSONAL RISK</a:t>
            </a:r>
            <a:endParaRPr lang="en-US" sz="5100" dirty="0"/>
          </a:p>
        </p:txBody>
      </p:sp>
      <p:sp>
        <p:nvSpPr>
          <p:cNvPr id="8" name="Text 6"/>
          <p:cNvSpPr/>
          <p:nvPr/>
        </p:nvSpPr>
        <p:spPr>
          <a:xfrm>
            <a:off x="1047750" y="5891213"/>
            <a:ext cx="13735050" cy="1752600"/>
          </a:xfrm>
          <a:prstGeom prst="rect">
            <a:avLst/>
          </a:prstGeom>
          <a:noFill/>
          <a:ln/>
        </p:spPr>
        <p:txBody>
          <a:bodyPr wrap="square" lIns="25400" tIns="25400" rIns="25400" bIns="25400" rtlCol="0" anchor="t">
            <a:normAutofit fontScale="92500" lnSpcReduction="20000"/>
          </a:bodyPr>
          <a:lstStyle/>
          <a:p>
            <a:pPr marL="0" indent="0" algn="l">
              <a:lnSpc>
                <a:spcPct val="150000"/>
              </a:lnSpc>
              <a:buNone/>
            </a:pPr>
            <a:r>
              <a:rPr lang="en-US" sz="3000" dirty="0">
                <a:solidFill>
                  <a:srgbClr val="C4B8A6"/>
                </a:solidFill>
                <a:latin typeface="Arial" pitchFamily="34" charset="0"/>
                <a:ea typeface="Arial" pitchFamily="34" charset="-122"/>
                <a:cs typeface="Arial" pitchFamily="34" charset="-120"/>
              </a:rPr>
              <a:t>For many believers, meeting to worship is neither simple nor safe. Some gather in hidden places. Some face threats, harassment, prison or violence — because they will not deny the name of Jesus Christ.</a:t>
            </a:r>
            <a:endParaRPr lang="en-US" sz="3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2100D"/>
        </a:solidFill>
        <a:effectLst/>
      </p:bgPr>
    </p:bg>
    <p:spTree>
      <p:nvGrpSpPr>
        <p:cNvPr id="1" name=""/>
        <p:cNvGrpSpPr/>
        <p:nvPr/>
      </p:nvGrpSpPr>
      <p:grpSpPr>
        <a:xfrm>
          <a:off x="0" y="0"/>
          <a:ext cx="0" cy="0"/>
          <a:chOff x="0" y="0"/>
          <a:chExt cx="0" cy="0"/>
        </a:xfrm>
      </p:grpSpPr>
      <p:sp>
        <p:nvSpPr>
          <p:cNvPr id="2" name="Text 0"/>
          <p:cNvSpPr/>
          <p:nvPr/>
        </p:nvSpPr>
        <p:spPr>
          <a:xfrm>
            <a:off x="1047750" y="2857500"/>
            <a:ext cx="17811750" cy="333375"/>
          </a:xfrm>
          <a:prstGeom prst="rect">
            <a:avLst/>
          </a:prstGeom>
          <a:noFill/>
          <a:ln/>
        </p:spPr>
        <p:txBody>
          <a:bodyPr wrap="square" lIns="25400" tIns="25400" rIns="25400" bIns="25400" rtlCol="0" anchor="t">
            <a:normAutofit lnSpcReduction="10000"/>
          </a:bodyPr>
          <a:lstStyle/>
          <a:p>
            <a:pPr marL="0" indent="0" algn="l">
              <a:buNone/>
            </a:pPr>
            <a:r>
              <a:rPr lang="en-US" sz="2025" b="1" kern="0" spc="607" dirty="0">
                <a:solidFill>
                  <a:srgbClr val="E30613"/>
                </a:solidFill>
                <a:latin typeface="Arial" pitchFamily="34" charset="0"/>
                <a:ea typeface="Arial" pitchFamily="34" charset="-122"/>
                <a:cs typeface="Arial" pitchFamily="34" charset="-120"/>
              </a:rPr>
              <a:t>CHRIST'S LIGHT IN THE DARKEST PLACES</a:t>
            </a:r>
            <a:endParaRPr lang="en-US" sz="2025" dirty="0"/>
          </a:p>
        </p:txBody>
      </p:sp>
      <p:sp>
        <p:nvSpPr>
          <p:cNvPr id="3" name="Text 1"/>
          <p:cNvSpPr/>
          <p:nvPr/>
        </p:nvSpPr>
        <p:spPr>
          <a:xfrm>
            <a:off x="1047750" y="3343275"/>
            <a:ext cx="17811750" cy="714375"/>
          </a:xfrm>
          <a:prstGeom prst="rect">
            <a:avLst/>
          </a:prstGeom>
          <a:noFill/>
          <a:ln/>
        </p:spPr>
        <p:txBody>
          <a:bodyPr wrap="square" lIns="25400" tIns="25400" rIns="25400" bIns="25400" rtlCol="0" anchor="t">
            <a:normAutofit lnSpcReduction="10000"/>
          </a:bodyPr>
          <a:lstStyle/>
          <a:p>
            <a:pPr marL="0" indent="0" algn="l">
              <a:buNone/>
            </a:pPr>
            <a:r>
              <a:rPr lang="en-US" sz="4650" b="1" dirty="0">
                <a:solidFill>
                  <a:srgbClr val="FFFFFF"/>
                </a:solidFill>
                <a:latin typeface="Arial" pitchFamily="34" charset="0"/>
                <a:ea typeface="Arial" pitchFamily="34" charset="-122"/>
                <a:cs typeface="Arial" pitchFamily="34" charset="-120"/>
              </a:rPr>
              <a:t>Meet a few of our brothers and sisters</a:t>
            </a:r>
            <a:endParaRPr lang="en-US" sz="4650" dirty="0"/>
          </a:p>
        </p:txBody>
      </p:sp>
      <p:sp>
        <p:nvSpPr>
          <p:cNvPr id="4" name="Shape 2"/>
          <p:cNvSpPr/>
          <p:nvPr/>
        </p:nvSpPr>
        <p:spPr>
          <a:xfrm>
            <a:off x="1209675" y="4533900"/>
            <a:ext cx="2057400" cy="2057400"/>
          </a:xfrm>
          <a:prstGeom prst="ellipse">
            <a:avLst/>
          </a:prstGeom>
          <a:ln w="28575">
            <a:solidFill>
              <a:srgbClr val="E30613">
                <a:alpha val="70000"/>
              </a:srgbClr>
            </a:solidFill>
            <a:prstDash val="solid"/>
          </a:ln>
          <a:effectLst>
            <a:outerShdw blurRad="400050" dist="50800" dir="16200000" algn="bl" rotWithShape="0">
              <a:srgbClr val="E30613">
                <a:alpha val="22000"/>
              </a:srgbClr>
            </a:outerShdw>
          </a:effectLst>
        </p:spPr>
        <p:txBody>
          <a:bodyPr/>
          <a:lstStyle/>
          <a:p>
            <a:endParaRPr lang="en-GB"/>
          </a:p>
        </p:txBody>
      </p:sp>
      <p:pic>
        <p:nvPicPr>
          <p:cNvPr id="5" name="Image 0" descr="preencoded.png"/>
          <p:cNvPicPr>
            <a:picLocks noChangeAspect="1"/>
          </p:cNvPicPr>
          <p:nvPr/>
        </p:nvPicPr>
        <p:blipFill>
          <a:blip r:embed="rId3"/>
          <a:srcRect/>
          <a:stretch/>
        </p:blipFill>
        <p:spPr>
          <a:xfrm>
            <a:off x="1238250" y="4562475"/>
            <a:ext cx="2000250" cy="2000250"/>
          </a:xfrm>
          <a:prstGeom prst="rect">
            <a:avLst/>
          </a:prstGeom>
        </p:spPr>
      </p:pic>
      <p:sp>
        <p:nvSpPr>
          <p:cNvPr id="6" name="Text 3"/>
          <p:cNvSpPr/>
          <p:nvPr/>
        </p:nvSpPr>
        <p:spPr>
          <a:xfrm>
            <a:off x="1747540" y="6838950"/>
            <a:ext cx="981670" cy="361950"/>
          </a:xfrm>
          <a:prstGeom prst="rect">
            <a:avLst/>
          </a:prstGeom>
          <a:noFill/>
          <a:ln/>
        </p:spPr>
        <p:txBody>
          <a:bodyPr wrap="square" lIns="25400" tIns="25400" rIns="25400" bIns="25400" rtlCol="0" anchor="t">
            <a:normAutofit fontScale="92500" lnSpcReduction="10000"/>
          </a:bodyPr>
          <a:lstStyle/>
          <a:p>
            <a:pPr marL="0" indent="0" algn="ctr">
              <a:buNone/>
            </a:pPr>
            <a:r>
              <a:rPr lang="en-US" sz="2250" b="1" dirty="0">
                <a:solidFill>
                  <a:srgbClr val="FFFFFF"/>
                </a:solidFill>
                <a:latin typeface="Arial" pitchFamily="34" charset="0"/>
                <a:ea typeface="Arial" pitchFamily="34" charset="-122"/>
                <a:cs typeface="Arial" pitchFamily="34" charset="-120"/>
              </a:rPr>
              <a:t>Severa</a:t>
            </a:r>
            <a:endParaRPr lang="en-US" sz="2250" dirty="0"/>
          </a:p>
        </p:txBody>
      </p:sp>
      <p:sp>
        <p:nvSpPr>
          <p:cNvPr id="7" name="Text 4"/>
          <p:cNvSpPr/>
          <p:nvPr/>
        </p:nvSpPr>
        <p:spPr>
          <a:xfrm>
            <a:off x="1725216" y="7162800"/>
            <a:ext cx="1026170" cy="304800"/>
          </a:xfrm>
          <a:prstGeom prst="rect">
            <a:avLst/>
          </a:prstGeom>
          <a:noFill/>
          <a:ln/>
        </p:spPr>
        <p:txBody>
          <a:bodyPr wrap="square" lIns="25400" tIns="25400" rIns="25400" bIns="25400" rtlCol="0" anchor="t">
            <a:normAutofit fontScale="92500" lnSpcReduction="10000"/>
          </a:bodyPr>
          <a:lstStyle/>
          <a:p>
            <a:pPr marL="0" indent="0" algn="ctr">
              <a:buNone/>
            </a:pPr>
            <a:r>
              <a:rPr lang="en-US" sz="1800" b="1" kern="0" spc="72" dirty="0">
                <a:solidFill>
                  <a:srgbClr val="E30613"/>
                </a:solidFill>
                <a:latin typeface="Arial" pitchFamily="34" charset="0"/>
                <a:ea typeface="Arial" pitchFamily="34" charset="-122"/>
                <a:cs typeface="Arial" pitchFamily="34" charset="-120"/>
              </a:rPr>
              <a:t>Pakistan</a:t>
            </a:r>
            <a:endParaRPr lang="en-US" sz="1800" dirty="0"/>
          </a:p>
        </p:txBody>
      </p:sp>
      <p:sp>
        <p:nvSpPr>
          <p:cNvPr id="8" name="Shape 5"/>
          <p:cNvSpPr/>
          <p:nvPr/>
        </p:nvSpPr>
        <p:spPr>
          <a:xfrm>
            <a:off x="3971925" y="4533900"/>
            <a:ext cx="2057400" cy="2057400"/>
          </a:xfrm>
          <a:prstGeom prst="ellipse">
            <a:avLst/>
          </a:prstGeom>
          <a:ln w="28575">
            <a:solidFill>
              <a:srgbClr val="E30613">
                <a:alpha val="70000"/>
              </a:srgbClr>
            </a:solidFill>
            <a:prstDash val="solid"/>
          </a:ln>
          <a:effectLst>
            <a:outerShdw blurRad="400050" dist="50800" dir="16200000" algn="bl" rotWithShape="0">
              <a:srgbClr val="E30613">
                <a:alpha val="22000"/>
              </a:srgbClr>
            </a:outerShdw>
          </a:effectLst>
        </p:spPr>
        <p:txBody>
          <a:bodyPr/>
          <a:lstStyle/>
          <a:p>
            <a:endParaRPr lang="en-GB"/>
          </a:p>
        </p:txBody>
      </p:sp>
      <p:pic>
        <p:nvPicPr>
          <p:cNvPr id="9" name="Image 1" descr="preencoded.png"/>
          <p:cNvPicPr>
            <a:picLocks noChangeAspect="1"/>
          </p:cNvPicPr>
          <p:nvPr/>
        </p:nvPicPr>
        <p:blipFill>
          <a:blip r:embed="rId4"/>
          <a:srcRect/>
          <a:stretch/>
        </p:blipFill>
        <p:spPr>
          <a:xfrm>
            <a:off x="4000500" y="4562475"/>
            <a:ext cx="2000250" cy="2000250"/>
          </a:xfrm>
          <a:prstGeom prst="rect">
            <a:avLst/>
          </a:prstGeom>
        </p:spPr>
      </p:pic>
      <p:sp>
        <p:nvSpPr>
          <p:cNvPr id="10" name="Text 6"/>
          <p:cNvSpPr/>
          <p:nvPr/>
        </p:nvSpPr>
        <p:spPr>
          <a:xfrm>
            <a:off x="4369743" y="6838950"/>
            <a:ext cx="1261765" cy="361950"/>
          </a:xfrm>
          <a:prstGeom prst="rect">
            <a:avLst/>
          </a:prstGeom>
          <a:noFill/>
          <a:ln/>
        </p:spPr>
        <p:txBody>
          <a:bodyPr wrap="square" lIns="25400" tIns="25400" rIns="25400" bIns="25400" rtlCol="0" anchor="t">
            <a:normAutofit fontScale="92500" lnSpcReduction="10000"/>
          </a:bodyPr>
          <a:lstStyle/>
          <a:p>
            <a:pPr marL="0" indent="0" algn="ctr">
              <a:buNone/>
            </a:pPr>
            <a:r>
              <a:rPr lang="en-US" sz="2250" b="1" dirty="0">
                <a:solidFill>
                  <a:srgbClr val="FFFFFF"/>
                </a:solidFill>
                <a:latin typeface="Arial" pitchFamily="34" charset="0"/>
                <a:ea typeface="Arial" pitchFamily="34" charset="-122"/>
                <a:cs typeface="Arial" pitchFamily="34" charset="-120"/>
              </a:rPr>
              <a:t>Rev. Faiz</a:t>
            </a:r>
            <a:endParaRPr lang="en-US" sz="2250" dirty="0"/>
          </a:p>
        </p:txBody>
      </p:sp>
      <p:sp>
        <p:nvSpPr>
          <p:cNvPr id="11" name="Text 7"/>
          <p:cNvSpPr/>
          <p:nvPr/>
        </p:nvSpPr>
        <p:spPr>
          <a:xfrm>
            <a:off x="4747171" y="7162800"/>
            <a:ext cx="506760" cy="304800"/>
          </a:xfrm>
          <a:prstGeom prst="rect">
            <a:avLst/>
          </a:prstGeom>
          <a:noFill/>
          <a:ln/>
        </p:spPr>
        <p:txBody>
          <a:bodyPr wrap="square" lIns="25400" tIns="25400" rIns="25400" bIns="25400" rtlCol="0" anchor="t">
            <a:normAutofit fontScale="92500" lnSpcReduction="10000"/>
          </a:bodyPr>
          <a:lstStyle/>
          <a:p>
            <a:pPr marL="0" indent="0" algn="ctr">
              <a:buNone/>
            </a:pPr>
            <a:r>
              <a:rPr lang="en-US" sz="1800" b="1" kern="0" spc="72" dirty="0">
                <a:solidFill>
                  <a:srgbClr val="E30613"/>
                </a:solidFill>
                <a:latin typeface="Arial" pitchFamily="34" charset="0"/>
                <a:ea typeface="Arial" pitchFamily="34" charset="-122"/>
                <a:cs typeface="Arial" pitchFamily="34" charset="-120"/>
              </a:rPr>
              <a:t>Iraq</a:t>
            </a:r>
            <a:endParaRPr lang="en-US" sz="1800" dirty="0"/>
          </a:p>
        </p:txBody>
      </p:sp>
      <p:sp>
        <p:nvSpPr>
          <p:cNvPr id="12" name="Shape 8"/>
          <p:cNvSpPr/>
          <p:nvPr/>
        </p:nvSpPr>
        <p:spPr>
          <a:xfrm>
            <a:off x="6734175" y="4533900"/>
            <a:ext cx="2057400" cy="2057400"/>
          </a:xfrm>
          <a:prstGeom prst="ellipse">
            <a:avLst/>
          </a:prstGeom>
          <a:ln w="28575">
            <a:solidFill>
              <a:srgbClr val="E30613">
                <a:alpha val="70000"/>
              </a:srgbClr>
            </a:solidFill>
            <a:prstDash val="solid"/>
          </a:ln>
          <a:effectLst>
            <a:outerShdw blurRad="400050" dist="50800" dir="16200000" algn="bl" rotWithShape="0">
              <a:srgbClr val="E30613">
                <a:alpha val="22000"/>
              </a:srgbClr>
            </a:outerShdw>
          </a:effectLst>
        </p:spPr>
        <p:txBody>
          <a:bodyPr/>
          <a:lstStyle/>
          <a:p>
            <a:endParaRPr lang="en-GB"/>
          </a:p>
        </p:txBody>
      </p:sp>
      <p:pic>
        <p:nvPicPr>
          <p:cNvPr id="13" name="Image 2" descr="preencoded.png"/>
          <p:cNvPicPr>
            <a:picLocks noChangeAspect="1"/>
          </p:cNvPicPr>
          <p:nvPr/>
        </p:nvPicPr>
        <p:blipFill>
          <a:blip r:embed="rId5"/>
          <a:srcRect/>
          <a:stretch/>
        </p:blipFill>
        <p:spPr>
          <a:xfrm>
            <a:off x="6762750" y="4562475"/>
            <a:ext cx="2000250" cy="2000250"/>
          </a:xfrm>
          <a:prstGeom prst="rect">
            <a:avLst/>
          </a:prstGeom>
        </p:spPr>
      </p:pic>
      <p:sp>
        <p:nvSpPr>
          <p:cNvPr id="14" name="Text 9"/>
          <p:cNvSpPr/>
          <p:nvPr/>
        </p:nvSpPr>
        <p:spPr>
          <a:xfrm>
            <a:off x="6543065" y="6838950"/>
            <a:ext cx="2439620" cy="361950"/>
          </a:xfrm>
          <a:prstGeom prst="rect">
            <a:avLst/>
          </a:prstGeom>
          <a:noFill/>
          <a:ln/>
        </p:spPr>
        <p:txBody>
          <a:bodyPr wrap="square" lIns="25400" tIns="25400" rIns="25400" bIns="25400" rtlCol="0" anchor="t">
            <a:normAutofit lnSpcReduction="10000"/>
          </a:bodyPr>
          <a:lstStyle/>
          <a:p>
            <a:pPr marL="0" indent="0" algn="ctr">
              <a:buNone/>
            </a:pPr>
            <a:r>
              <a:rPr lang="en-US" sz="2250" b="1" dirty="0">
                <a:solidFill>
                  <a:srgbClr val="FFFFFF"/>
                </a:solidFill>
                <a:latin typeface="Arial" pitchFamily="34" charset="0"/>
                <a:ea typeface="Arial" pitchFamily="34" charset="-122"/>
                <a:cs typeface="Arial" pitchFamily="34" charset="-120"/>
              </a:rPr>
              <a:t>Rev. Mark Mukan</a:t>
            </a:r>
            <a:endParaRPr lang="en-US" sz="2250" dirty="0"/>
          </a:p>
        </p:txBody>
      </p:sp>
      <p:sp>
        <p:nvSpPr>
          <p:cNvPr id="15" name="Text 10"/>
          <p:cNvSpPr/>
          <p:nvPr/>
        </p:nvSpPr>
        <p:spPr>
          <a:xfrm>
            <a:off x="7330529" y="7162800"/>
            <a:ext cx="864543" cy="304800"/>
          </a:xfrm>
          <a:prstGeom prst="rect">
            <a:avLst/>
          </a:prstGeom>
          <a:noFill/>
          <a:ln/>
        </p:spPr>
        <p:txBody>
          <a:bodyPr wrap="square" lIns="25400" tIns="25400" rIns="25400" bIns="25400" rtlCol="0" anchor="t">
            <a:normAutofit fontScale="92500" lnSpcReduction="10000"/>
          </a:bodyPr>
          <a:lstStyle/>
          <a:p>
            <a:pPr marL="0" indent="0" algn="ctr">
              <a:buNone/>
            </a:pPr>
            <a:r>
              <a:rPr lang="en-US" sz="1800" b="1" kern="0" spc="72" dirty="0">
                <a:solidFill>
                  <a:srgbClr val="E30613"/>
                </a:solidFill>
                <a:latin typeface="Arial" pitchFamily="34" charset="0"/>
                <a:ea typeface="Arial" pitchFamily="34" charset="-122"/>
                <a:cs typeface="Arial" pitchFamily="34" charset="-120"/>
              </a:rPr>
              <a:t>Nigeria</a:t>
            </a:r>
            <a:endParaRPr lang="en-US" sz="1800" dirty="0"/>
          </a:p>
        </p:txBody>
      </p:sp>
      <p:sp>
        <p:nvSpPr>
          <p:cNvPr id="16" name="Shape 11"/>
          <p:cNvSpPr/>
          <p:nvPr/>
        </p:nvSpPr>
        <p:spPr>
          <a:xfrm>
            <a:off x="9496425" y="4533900"/>
            <a:ext cx="2057400" cy="2057400"/>
          </a:xfrm>
          <a:prstGeom prst="ellipse">
            <a:avLst/>
          </a:prstGeom>
          <a:ln w="28575">
            <a:solidFill>
              <a:srgbClr val="E30613">
                <a:alpha val="70000"/>
              </a:srgbClr>
            </a:solidFill>
            <a:prstDash val="solid"/>
          </a:ln>
          <a:effectLst>
            <a:outerShdw blurRad="400050" dist="50800" dir="16200000" algn="bl" rotWithShape="0">
              <a:srgbClr val="E30613">
                <a:alpha val="22000"/>
              </a:srgbClr>
            </a:outerShdw>
          </a:effectLst>
        </p:spPr>
        <p:txBody>
          <a:bodyPr/>
          <a:lstStyle/>
          <a:p>
            <a:endParaRPr lang="en-GB"/>
          </a:p>
        </p:txBody>
      </p:sp>
      <p:pic>
        <p:nvPicPr>
          <p:cNvPr id="17" name="Image 3" descr="preencoded.png"/>
          <p:cNvPicPr>
            <a:picLocks noChangeAspect="1"/>
          </p:cNvPicPr>
          <p:nvPr/>
        </p:nvPicPr>
        <p:blipFill>
          <a:blip r:embed="rId6"/>
          <a:srcRect/>
          <a:stretch/>
        </p:blipFill>
        <p:spPr>
          <a:xfrm>
            <a:off x="9525000" y="4562475"/>
            <a:ext cx="2000250" cy="2000250"/>
          </a:xfrm>
          <a:prstGeom prst="rect">
            <a:avLst/>
          </a:prstGeom>
        </p:spPr>
      </p:pic>
      <p:sp>
        <p:nvSpPr>
          <p:cNvPr id="18" name="Text 12"/>
          <p:cNvSpPr/>
          <p:nvPr/>
        </p:nvSpPr>
        <p:spPr>
          <a:xfrm>
            <a:off x="10018514" y="6838950"/>
            <a:ext cx="1013073" cy="361950"/>
          </a:xfrm>
          <a:prstGeom prst="rect">
            <a:avLst/>
          </a:prstGeom>
          <a:noFill/>
          <a:ln/>
        </p:spPr>
        <p:txBody>
          <a:bodyPr wrap="square" lIns="25400" tIns="25400" rIns="25400" bIns="25400" rtlCol="0" anchor="t">
            <a:normAutofit fontScale="85000" lnSpcReduction="10000"/>
          </a:bodyPr>
          <a:lstStyle/>
          <a:p>
            <a:pPr marL="0" indent="0" algn="ctr">
              <a:buNone/>
            </a:pPr>
            <a:r>
              <a:rPr lang="en-US" sz="2250" b="1" dirty="0">
                <a:solidFill>
                  <a:srgbClr val="FFFFFF"/>
                </a:solidFill>
                <a:latin typeface="Arial" pitchFamily="34" charset="0"/>
                <a:ea typeface="Arial" pitchFamily="34" charset="-122"/>
                <a:cs typeface="Arial" pitchFamily="34" charset="-120"/>
              </a:rPr>
              <a:t>Dr Kiflu</a:t>
            </a:r>
            <a:endParaRPr lang="en-US" sz="2250" dirty="0"/>
          </a:p>
        </p:txBody>
      </p:sp>
      <p:sp>
        <p:nvSpPr>
          <p:cNvPr id="19" name="Text 13"/>
          <p:cNvSpPr/>
          <p:nvPr/>
        </p:nvSpPr>
        <p:spPr>
          <a:xfrm>
            <a:off x="10118229" y="7162800"/>
            <a:ext cx="813643" cy="304800"/>
          </a:xfrm>
          <a:prstGeom prst="rect">
            <a:avLst/>
          </a:prstGeom>
          <a:noFill/>
          <a:ln/>
        </p:spPr>
        <p:txBody>
          <a:bodyPr wrap="square" lIns="25400" tIns="25400" rIns="25400" bIns="25400" rtlCol="0" anchor="t">
            <a:normAutofit fontScale="92500" lnSpcReduction="10000"/>
          </a:bodyPr>
          <a:lstStyle/>
          <a:p>
            <a:pPr marL="0" indent="0" algn="ctr">
              <a:buNone/>
            </a:pPr>
            <a:r>
              <a:rPr lang="en-US" sz="1800" b="1" kern="0" spc="72" dirty="0">
                <a:solidFill>
                  <a:srgbClr val="E30613"/>
                </a:solidFill>
                <a:latin typeface="Arial" pitchFamily="34" charset="0"/>
                <a:ea typeface="Arial" pitchFamily="34" charset="-122"/>
                <a:cs typeface="Arial" pitchFamily="34" charset="-120"/>
              </a:rPr>
              <a:t>Eritrea</a:t>
            </a:r>
            <a:endParaRPr lang="en-US" sz="1800" dirty="0"/>
          </a:p>
        </p:txBody>
      </p:sp>
      <p:sp>
        <p:nvSpPr>
          <p:cNvPr id="20" name="Shape 14"/>
          <p:cNvSpPr/>
          <p:nvPr/>
        </p:nvSpPr>
        <p:spPr>
          <a:xfrm>
            <a:off x="12258675" y="4533900"/>
            <a:ext cx="2057400" cy="2057400"/>
          </a:xfrm>
          <a:prstGeom prst="ellipse">
            <a:avLst/>
          </a:prstGeom>
          <a:ln w="28575">
            <a:solidFill>
              <a:srgbClr val="E30613">
                <a:alpha val="70000"/>
              </a:srgbClr>
            </a:solidFill>
            <a:prstDash val="solid"/>
          </a:ln>
          <a:effectLst>
            <a:outerShdw blurRad="400050" dist="50800" dir="16200000" algn="bl" rotWithShape="0">
              <a:srgbClr val="E30613">
                <a:alpha val="22000"/>
              </a:srgbClr>
            </a:outerShdw>
          </a:effectLst>
        </p:spPr>
        <p:txBody>
          <a:bodyPr/>
          <a:lstStyle/>
          <a:p>
            <a:endParaRPr lang="en-GB"/>
          </a:p>
        </p:txBody>
      </p:sp>
      <p:pic>
        <p:nvPicPr>
          <p:cNvPr id="21" name="Image 4" descr="preencoded.png"/>
          <p:cNvPicPr>
            <a:picLocks noChangeAspect="1"/>
          </p:cNvPicPr>
          <p:nvPr/>
        </p:nvPicPr>
        <p:blipFill>
          <a:blip r:embed="rId7"/>
          <a:srcRect l="3429" r="3429"/>
          <a:stretch/>
        </p:blipFill>
        <p:spPr>
          <a:xfrm>
            <a:off x="12287250" y="4562475"/>
            <a:ext cx="2000250" cy="2000250"/>
          </a:xfrm>
          <a:prstGeom prst="rect">
            <a:avLst/>
          </a:prstGeom>
        </p:spPr>
      </p:pic>
      <p:sp>
        <p:nvSpPr>
          <p:cNvPr id="22" name="Text 15"/>
          <p:cNvSpPr/>
          <p:nvPr/>
        </p:nvSpPr>
        <p:spPr>
          <a:xfrm>
            <a:off x="12160225" y="6838950"/>
            <a:ext cx="2254300" cy="361950"/>
          </a:xfrm>
          <a:prstGeom prst="rect">
            <a:avLst/>
          </a:prstGeom>
          <a:noFill/>
          <a:ln/>
        </p:spPr>
        <p:txBody>
          <a:bodyPr wrap="square" lIns="25400" tIns="25400" rIns="25400" bIns="25400" rtlCol="0" anchor="t">
            <a:normAutofit lnSpcReduction="10000"/>
          </a:bodyPr>
          <a:lstStyle/>
          <a:p>
            <a:pPr marL="0" indent="0" algn="ctr">
              <a:buNone/>
            </a:pPr>
            <a:r>
              <a:rPr lang="en-US" sz="2250" b="1" dirty="0">
                <a:solidFill>
                  <a:srgbClr val="FFFFFF"/>
                </a:solidFill>
                <a:latin typeface="Arial" pitchFamily="34" charset="0"/>
                <a:ea typeface="Arial" pitchFamily="34" charset="-122"/>
                <a:cs typeface="Arial" pitchFamily="34" charset="-120"/>
              </a:rPr>
              <a:t>Pastor Phouang</a:t>
            </a:r>
            <a:endParaRPr lang="en-US" sz="2250" dirty="0"/>
          </a:p>
        </p:txBody>
      </p:sp>
      <p:sp>
        <p:nvSpPr>
          <p:cNvPr id="23" name="Text 16"/>
          <p:cNvSpPr/>
          <p:nvPr/>
        </p:nvSpPr>
        <p:spPr>
          <a:xfrm>
            <a:off x="12983021" y="7162800"/>
            <a:ext cx="608558" cy="304800"/>
          </a:xfrm>
          <a:prstGeom prst="rect">
            <a:avLst/>
          </a:prstGeom>
          <a:noFill/>
          <a:ln/>
        </p:spPr>
        <p:txBody>
          <a:bodyPr wrap="square" lIns="25400" tIns="25400" rIns="25400" bIns="25400" rtlCol="0" anchor="t">
            <a:normAutofit fontScale="92500" lnSpcReduction="10000"/>
          </a:bodyPr>
          <a:lstStyle/>
          <a:p>
            <a:pPr marL="0" indent="0" algn="ctr">
              <a:buNone/>
            </a:pPr>
            <a:r>
              <a:rPr lang="en-US" sz="1800" b="1" kern="0" spc="72" dirty="0">
                <a:solidFill>
                  <a:srgbClr val="E30613"/>
                </a:solidFill>
                <a:latin typeface="Arial" pitchFamily="34" charset="0"/>
                <a:ea typeface="Arial" pitchFamily="34" charset="-122"/>
                <a:cs typeface="Arial" pitchFamily="34" charset="-120"/>
              </a:rPr>
              <a:t>Laos</a:t>
            </a:r>
            <a:endParaRPr lang="en-US" sz="1800" dirty="0"/>
          </a:p>
        </p:txBody>
      </p:sp>
      <p:sp>
        <p:nvSpPr>
          <p:cNvPr id="24" name="Shape 17"/>
          <p:cNvSpPr/>
          <p:nvPr/>
        </p:nvSpPr>
        <p:spPr>
          <a:xfrm>
            <a:off x="15020925" y="4533900"/>
            <a:ext cx="2057400" cy="2057400"/>
          </a:xfrm>
          <a:prstGeom prst="ellipse">
            <a:avLst/>
          </a:prstGeom>
          <a:ln w="28575">
            <a:solidFill>
              <a:srgbClr val="E30613">
                <a:alpha val="70000"/>
              </a:srgbClr>
            </a:solidFill>
            <a:prstDash val="solid"/>
          </a:ln>
          <a:effectLst>
            <a:outerShdw blurRad="400050" dist="50800" dir="16200000" algn="bl" rotWithShape="0">
              <a:srgbClr val="E30613">
                <a:alpha val="22000"/>
              </a:srgbClr>
            </a:outerShdw>
          </a:effectLst>
        </p:spPr>
        <p:txBody>
          <a:bodyPr/>
          <a:lstStyle/>
          <a:p>
            <a:endParaRPr lang="en-GB"/>
          </a:p>
        </p:txBody>
      </p:sp>
      <p:pic>
        <p:nvPicPr>
          <p:cNvPr id="25" name="Image 5" descr="preencoded.png"/>
          <p:cNvPicPr>
            <a:picLocks noChangeAspect="1"/>
          </p:cNvPicPr>
          <p:nvPr/>
        </p:nvPicPr>
        <p:blipFill>
          <a:blip r:embed="rId8"/>
          <a:srcRect/>
          <a:stretch/>
        </p:blipFill>
        <p:spPr>
          <a:xfrm>
            <a:off x="15049500" y="4562475"/>
            <a:ext cx="2000250" cy="2000250"/>
          </a:xfrm>
          <a:prstGeom prst="rect">
            <a:avLst/>
          </a:prstGeom>
        </p:spPr>
      </p:pic>
      <p:sp>
        <p:nvSpPr>
          <p:cNvPr id="26" name="Text 18"/>
          <p:cNvSpPr/>
          <p:nvPr/>
        </p:nvSpPr>
        <p:spPr>
          <a:xfrm>
            <a:off x="15701665" y="6838950"/>
            <a:ext cx="695920" cy="361950"/>
          </a:xfrm>
          <a:prstGeom prst="rect">
            <a:avLst/>
          </a:prstGeom>
          <a:noFill/>
          <a:ln/>
        </p:spPr>
        <p:txBody>
          <a:bodyPr wrap="square" lIns="25400" tIns="25400" rIns="25400" bIns="25400" rtlCol="0" anchor="t">
            <a:normAutofit fontScale="92500" lnSpcReduction="10000"/>
          </a:bodyPr>
          <a:lstStyle/>
          <a:p>
            <a:pPr marL="0" indent="0" algn="ctr">
              <a:buNone/>
            </a:pPr>
            <a:r>
              <a:rPr lang="en-US" sz="2250" b="1" dirty="0">
                <a:solidFill>
                  <a:srgbClr val="FFFFFF"/>
                </a:solidFill>
                <a:latin typeface="Arial" pitchFamily="34" charset="0"/>
                <a:ea typeface="Arial" pitchFamily="34" charset="-122"/>
                <a:cs typeface="Arial" pitchFamily="34" charset="-120"/>
              </a:rPr>
              <a:t>Luka</a:t>
            </a:r>
            <a:endParaRPr lang="en-US" sz="2250" dirty="0"/>
          </a:p>
        </p:txBody>
      </p:sp>
      <p:sp>
        <p:nvSpPr>
          <p:cNvPr id="27" name="Text 19"/>
          <p:cNvSpPr/>
          <p:nvPr/>
        </p:nvSpPr>
        <p:spPr>
          <a:xfrm>
            <a:off x="15617279" y="7162800"/>
            <a:ext cx="864543" cy="304800"/>
          </a:xfrm>
          <a:prstGeom prst="rect">
            <a:avLst/>
          </a:prstGeom>
          <a:noFill/>
          <a:ln/>
        </p:spPr>
        <p:txBody>
          <a:bodyPr wrap="square" lIns="25400" tIns="25400" rIns="25400" bIns="25400" rtlCol="0" anchor="t">
            <a:normAutofit fontScale="92500" lnSpcReduction="10000"/>
          </a:bodyPr>
          <a:lstStyle/>
          <a:p>
            <a:pPr marL="0" indent="0" algn="ctr">
              <a:buNone/>
            </a:pPr>
            <a:r>
              <a:rPr lang="en-US" sz="1800" b="1" kern="0" spc="72" dirty="0">
                <a:solidFill>
                  <a:srgbClr val="E30613"/>
                </a:solidFill>
                <a:latin typeface="Arial" pitchFamily="34" charset="0"/>
                <a:ea typeface="Arial" pitchFamily="34" charset="-122"/>
                <a:cs typeface="Arial" pitchFamily="34" charset="-120"/>
              </a:rPr>
              <a:t>Nigeria</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F0D0A"/>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l="10889" r="10889"/>
          <a:stretch/>
        </p:blipFill>
        <p:spPr>
          <a:xfrm>
            <a:off x="0" y="0"/>
            <a:ext cx="8046690" cy="10287000"/>
          </a:xfrm>
          <a:prstGeom prst="rect">
            <a:avLst/>
          </a:prstGeom>
        </p:spPr>
      </p:pic>
      <p:sp>
        <p:nvSpPr>
          <p:cNvPr id="3" name="Text 0"/>
          <p:cNvSpPr/>
          <p:nvPr/>
        </p:nvSpPr>
        <p:spPr>
          <a:xfrm>
            <a:off x="8999190" y="2727424"/>
            <a:ext cx="9169941" cy="333375"/>
          </a:xfrm>
          <a:prstGeom prst="rect">
            <a:avLst/>
          </a:prstGeom>
          <a:noFill/>
          <a:ln/>
        </p:spPr>
        <p:txBody>
          <a:bodyPr wrap="square" lIns="25400" tIns="25400" rIns="25400" bIns="25400" rtlCol="0" anchor="t">
            <a:normAutofit lnSpcReduction="10000"/>
          </a:bodyPr>
          <a:lstStyle/>
          <a:p>
            <a:pPr marL="0" indent="0" algn="l">
              <a:buNone/>
            </a:pPr>
            <a:r>
              <a:rPr lang="en-US" sz="1950" b="1" kern="0" spc="546" dirty="0">
                <a:solidFill>
                  <a:srgbClr val="E30613"/>
                </a:solidFill>
                <a:latin typeface="Arial" pitchFamily="34" charset="0"/>
                <a:ea typeface="Arial" pitchFamily="34" charset="-122"/>
                <a:cs typeface="Arial" pitchFamily="34" charset="-120"/>
              </a:rPr>
              <a:t>SEVERA · PAKISTAN</a:t>
            </a:r>
            <a:endParaRPr lang="en-US" sz="1950" dirty="0"/>
          </a:p>
        </p:txBody>
      </p:sp>
      <p:sp>
        <p:nvSpPr>
          <p:cNvPr id="4" name="Text 1"/>
          <p:cNvSpPr/>
          <p:nvPr/>
        </p:nvSpPr>
        <p:spPr>
          <a:xfrm>
            <a:off x="8999190" y="3346549"/>
            <a:ext cx="9169941" cy="698153"/>
          </a:xfrm>
          <a:prstGeom prst="rect">
            <a:avLst/>
          </a:prstGeom>
          <a:noFill/>
          <a:ln/>
        </p:spPr>
        <p:txBody>
          <a:bodyPr wrap="square" lIns="25400" tIns="25400" rIns="25400" bIns="25400" rtlCol="0" anchor="t">
            <a:normAutofit fontScale="92500" lnSpcReduction="20000"/>
          </a:bodyPr>
          <a:lstStyle/>
          <a:p>
            <a:pPr marL="0" indent="0" algn="l">
              <a:lnSpc>
                <a:spcPct val="105000"/>
              </a:lnSpc>
              <a:buNone/>
            </a:pPr>
            <a:r>
              <a:rPr lang="en-US" sz="4950" b="1" dirty="0">
                <a:solidFill>
                  <a:srgbClr val="FFFFFF"/>
                </a:solidFill>
                <a:latin typeface="Arial" pitchFamily="34" charset="0"/>
                <a:ea typeface="Arial" pitchFamily="34" charset="-122"/>
                <a:cs typeface="Arial" pitchFamily="34" charset="-120"/>
              </a:rPr>
              <a:t>Rejected, but still shining</a:t>
            </a:r>
            <a:endParaRPr lang="en-US" sz="4950" dirty="0"/>
          </a:p>
        </p:txBody>
      </p:sp>
      <p:sp>
        <p:nvSpPr>
          <p:cNvPr id="5" name="Text 2"/>
          <p:cNvSpPr/>
          <p:nvPr/>
        </p:nvSpPr>
        <p:spPr>
          <a:xfrm>
            <a:off x="8999190" y="4387602"/>
            <a:ext cx="8586399" cy="3209925"/>
          </a:xfrm>
          <a:prstGeom prst="rect">
            <a:avLst/>
          </a:prstGeom>
          <a:noFill/>
          <a:ln/>
        </p:spPr>
        <p:txBody>
          <a:bodyPr wrap="square" lIns="25400" tIns="25400" rIns="25400" bIns="25400" rtlCol="0" anchor="t">
            <a:normAutofit fontScale="92500" lnSpcReduction="20000"/>
          </a:bodyPr>
          <a:lstStyle/>
          <a:p>
            <a:pPr marL="0" indent="0" algn="l">
              <a:lnSpc>
                <a:spcPct val="150000"/>
              </a:lnSpc>
              <a:buNone/>
            </a:pPr>
            <a:r>
              <a:rPr lang="en-US" sz="2775" dirty="0">
                <a:solidFill>
                  <a:srgbClr val="D8CEBE"/>
                </a:solidFill>
                <a:latin typeface="Arial" pitchFamily="34" charset="0"/>
                <a:ea typeface="Arial" pitchFamily="34" charset="-122"/>
                <a:cs typeface="Arial" pitchFamily="34" charset="-120"/>
              </a:rPr>
              <a:t>In Pakistan, many consider it shameful to be associated with Christians. Severa faces deep-rooted discrimination at university — made to sit at the back of lectures while other students physically distance themselves from her. Despite the rejection, her faith is strong, and she has started a group to encourage other Christian students.</a:t>
            </a:r>
            <a:endParaRPr lang="en-US" sz="2775"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2100D"/>
        </a:solidFill>
        <a:effectLst/>
      </p:bgPr>
    </p:bg>
    <p:spTree>
      <p:nvGrpSpPr>
        <p:cNvPr id="1" name=""/>
        <p:cNvGrpSpPr/>
        <p:nvPr/>
      </p:nvGrpSpPr>
      <p:grpSpPr>
        <a:xfrm>
          <a:off x="0" y="0"/>
          <a:ext cx="0" cy="0"/>
          <a:chOff x="0" y="0"/>
          <a:chExt cx="0" cy="0"/>
        </a:xfrm>
      </p:grpSpPr>
      <p:sp>
        <p:nvSpPr>
          <p:cNvPr id="2" name="Text 0"/>
          <p:cNvSpPr/>
          <p:nvPr/>
        </p:nvSpPr>
        <p:spPr>
          <a:xfrm>
            <a:off x="952500" y="2991743"/>
            <a:ext cx="9169941" cy="333375"/>
          </a:xfrm>
          <a:prstGeom prst="rect">
            <a:avLst/>
          </a:prstGeom>
          <a:noFill/>
          <a:ln/>
        </p:spPr>
        <p:txBody>
          <a:bodyPr wrap="square" lIns="25400" tIns="25400" rIns="25400" bIns="25400" rtlCol="0" anchor="t">
            <a:normAutofit lnSpcReduction="10000"/>
          </a:bodyPr>
          <a:lstStyle/>
          <a:p>
            <a:pPr marL="0" indent="0" algn="l">
              <a:buNone/>
            </a:pPr>
            <a:r>
              <a:rPr lang="en-US" sz="1950" b="1" kern="0" spc="546" dirty="0">
                <a:solidFill>
                  <a:srgbClr val="E30613"/>
                </a:solidFill>
                <a:latin typeface="Arial" pitchFamily="34" charset="0"/>
                <a:ea typeface="Arial" pitchFamily="34" charset="-122"/>
                <a:cs typeface="Arial" pitchFamily="34" charset="-120"/>
              </a:rPr>
              <a:t>REV. FAIZ · IRAQ</a:t>
            </a:r>
            <a:endParaRPr lang="en-US" sz="1950" dirty="0"/>
          </a:p>
        </p:txBody>
      </p:sp>
      <p:sp>
        <p:nvSpPr>
          <p:cNvPr id="3" name="Text 1"/>
          <p:cNvSpPr/>
          <p:nvPr/>
        </p:nvSpPr>
        <p:spPr>
          <a:xfrm>
            <a:off x="952500" y="3610868"/>
            <a:ext cx="9169941" cy="698153"/>
          </a:xfrm>
          <a:prstGeom prst="rect">
            <a:avLst/>
          </a:prstGeom>
          <a:noFill/>
          <a:ln/>
        </p:spPr>
        <p:txBody>
          <a:bodyPr wrap="square" lIns="25400" tIns="25400" rIns="25400" bIns="25400" rtlCol="0" anchor="t">
            <a:normAutofit fontScale="92500" lnSpcReduction="20000"/>
          </a:bodyPr>
          <a:lstStyle/>
          <a:p>
            <a:pPr marL="0" indent="0" algn="l">
              <a:lnSpc>
                <a:spcPct val="105000"/>
              </a:lnSpc>
              <a:buNone/>
            </a:pPr>
            <a:r>
              <a:rPr lang="en-US" sz="4950" b="1" dirty="0">
                <a:solidFill>
                  <a:srgbClr val="FFFFFF"/>
                </a:solidFill>
                <a:latin typeface="Arial" pitchFamily="34" charset="0"/>
                <a:ea typeface="Arial" pitchFamily="34" charset="-122"/>
                <a:cs typeface="Arial" pitchFamily="34" charset="-120"/>
              </a:rPr>
              <a:t>Light for a troubled city</a:t>
            </a:r>
            <a:endParaRPr lang="en-US" sz="4950" dirty="0"/>
          </a:p>
        </p:txBody>
      </p:sp>
      <p:sp>
        <p:nvSpPr>
          <p:cNvPr id="4" name="Text 2"/>
          <p:cNvSpPr/>
          <p:nvPr/>
        </p:nvSpPr>
        <p:spPr>
          <a:xfrm>
            <a:off x="952500" y="4651921"/>
            <a:ext cx="8586399" cy="2681288"/>
          </a:xfrm>
          <a:prstGeom prst="rect">
            <a:avLst/>
          </a:prstGeom>
          <a:noFill/>
          <a:ln/>
        </p:spPr>
        <p:txBody>
          <a:bodyPr wrap="square" lIns="25400" tIns="25400" rIns="25400" bIns="25400" rtlCol="0" anchor="t">
            <a:normAutofit fontScale="92500" lnSpcReduction="20000"/>
          </a:bodyPr>
          <a:lstStyle/>
          <a:p>
            <a:pPr marL="0" indent="0" algn="l">
              <a:lnSpc>
                <a:spcPct val="150000"/>
              </a:lnSpc>
              <a:buNone/>
            </a:pPr>
            <a:r>
              <a:rPr lang="en-US" sz="2775" dirty="0">
                <a:solidFill>
                  <a:srgbClr val="D8CEBE"/>
                </a:solidFill>
                <a:latin typeface="Arial" pitchFamily="34" charset="0"/>
                <a:ea typeface="Arial" pitchFamily="34" charset="-122"/>
                <a:cs typeface="Arial" pitchFamily="34" charset="-120"/>
              </a:rPr>
              <a:t>In Iraq, sectarian tensions run high, Christians are treated as second-class citizens, and violent attacks are a continual risk. Rev Faiz leads a church in Baghdad that is committed to serving the Christian community — and shining Christ's light into this troubled city.</a:t>
            </a:r>
            <a:endParaRPr lang="en-US" sz="2775" dirty="0"/>
          </a:p>
        </p:txBody>
      </p:sp>
      <p:pic>
        <p:nvPicPr>
          <p:cNvPr id="5" name="Image 0" descr="preencoded.png"/>
          <p:cNvPicPr>
            <a:picLocks noChangeAspect="1"/>
          </p:cNvPicPr>
          <p:nvPr/>
        </p:nvPicPr>
        <p:blipFill>
          <a:blip r:embed="rId3"/>
          <a:srcRect l="10889" r="10889"/>
          <a:stretch/>
        </p:blipFill>
        <p:spPr>
          <a:xfrm>
            <a:off x="10241310" y="0"/>
            <a:ext cx="8046690" cy="10287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F0D0A"/>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l="10889" r="10889"/>
          <a:stretch/>
        </p:blipFill>
        <p:spPr>
          <a:xfrm>
            <a:off x="0" y="0"/>
            <a:ext cx="8046690" cy="10287000"/>
          </a:xfrm>
          <a:prstGeom prst="rect">
            <a:avLst/>
          </a:prstGeom>
        </p:spPr>
      </p:pic>
      <p:sp>
        <p:nvSpPr>
          <p:cNvPr id="3" name="Text 0"/>
          <p:cNvSpPr/>
          <p:nvPr/>
        </p:nvSpPr>
        <p:spPr>
          <a:xfrm>
            <a:off x="8999190" y="2133154"/>
            <a:ext cx="9169941" cy="333375"/>
          </a:xfrm>
          <a:prstGeom prst="rect">
            <a:avLst/>
          </a:prstGeom>
          <a:noFill/>
          <a:ln/>
        </p:spPr>
        <p:txBody>
          <a:bodyPr wrap="square" lIns="25400" tIns="25400" rIns="25400" bIns="25400" rtlCol="0" anchor="t">
            <a:normAutofit lnSpcReduction="10000"/>
          </a:bodyPr>
          <a:lstStyle/>
          <a:p>
            <a:pPr marL="0" indent="0" algn="l">
              <a:buNone/>
            </a:pPr>
            <a:r>
              <a:rPr lang="en-US" sz="1950" b="1" kern="0" spc="546" dirty="0">
                <a:solidFill>
                  <a:srgbClr val="E30613"/>
                </a:solidFill>
                <a:latin typeface="Arial" pitchFamily="34" charset="0"/>
                <a:ea typeface="Arial" pitchFamily="34" charset="-122"/>
                <a:cs typeface="Arial" pitchFamily="34" charset="-120"/>
              </a:rPr>
              <a:t>REV. MARK MUKAN · NIGERIA</a:t>
            </a:r>
            <a:endParaRPr lang="en-US" sz="1950" dirty="0"/>
          </a:p>
        </p:txBody>
      </p:sp>
      <p:sp>
        <p:nvSpPr>
          <p:cNvPr id="4" name="Text 1"/>
          <p:cNvSpPr/>
          <p:nvPr/>
        </p:nvSpPr>
        <p:spPr>
          <a:xfrm>
            <a:off x="8999190" y="2752279"/>
            <a:ext cx="8586399" cy="1358205"/>
          </a:xfrm>
          <a:prstGeom prst="rect">
            <a:avLst/>
          </a:prstGeom>
          <a:noFill/>
          <a:ln/>
        </p:spPr>
        <p:txBody>
          <a:bodyPr wrap="square" lIns="25400" tIns="25400" rIns="25400" bIns="25400" rtlCol="0" anchor="t">
            <a:normAutofit fontScale="92500" lnSpcReduction="20000"/>
          </a:bodyPr>
          <a:lstStyle/>
          <a:p>
            <a:pPr marL="0" indent="0" algn="l">
              <a:lnSpc>
                <a:spcPct val="105000"/>
              </a:lnSpc>
              <a:buNone/>
            </a:pPr>
            <a:r>
              <a:rPr lang="en-US" sz="4950" b="1" dirty="0">
                <a:solidFill>
                  <a:srgbClr val="FFFFFF"/>
                </a:solidFill>
                <a:latin typeface="Arial" pitchFamily="34" charset="0"/>
                <a:ea typeface="Arial" pitchFamily="34" charset="-122"/>
                <a:cs typeface="Arial" pitchFamily="34" charset="-120"/>
              </a:rPr>
              <a:t>Darkness won't have the last word</a:t>
            </a:r>
            <a:endParaRPr lang="en-US" sz="4950" dirty="0"/>
          </a:p>
        </p:txBody>
      </p:sp>
      <p:sp>
        <p:nvSpPr>
          <p:cNvPr id="5" name="Text 2"/>
          <p:cNvSpPr/>
          <p:nvPr/>
        </p:nvSpPr>
        <p:spPr>
          <a:xfrm>
            <a:off x="8999190" y="4453384"/>
            <a:ext cx="8586399" cy="3738563"/>
          </a:xfrm>
          <a:prstGeom prst="rect">
            <a:avLst/>
          </a:prstGeom>
          <a:noFill/>
          <a:ln/>
        </p:spPr>
        <p:txBody>
          <a:bodyPr wrap="square" lIns="25400" tIns="25400" rIns="25400" bIns="25400" rtlCol="0" anchor="t">
            <a:normAutofit fontScale="92500"/>
          </a:bodyPr>
          <a:lstStyle/>
          <a:p>
            <a:pPr marL="0" indent="0" algn="l">
              <a:lnSpc>
                <a:spcPct val="150000"/>
              </a:lnSpc>
              <a:buNone/>
            </a:pPr>
            <a:r>
              <a:rPr lang="en-US" sz="2775" dirty="0">
                <a:solidFill>
                  <a:srgbClr val="D8CEBE"/>
                </a:solidFill>
                <a:latin typeface="Arial" pitchFamily="34" charset="0"/>
                <a:ea typeface="Arial" pitchFamily="34" charset="-122"/>
                <a:cs typeface="Arial" pitchFamily="34" charset="-120"/>
              </a:rPr>
              <a:t>In Nigeria, thousands of Christians have been killed and many more forced from their homes, leaving profound suffering and loss. But Rev Mark Mukan will not allow this awful darkness to have the last word. He is committed to pastoral care, and to training more Christian leaders to reach out with the transforming light of the gospel.</a:t>
            </a:r>
            <a:endParaRPr lang="en-US" sz="2775"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2100D"/>
        </a:solidFill>
        <a:effectLst/>
      </p:bgPr>
    </p:bg>
    <p:spTree>
      <p:nvGrpSpPr>
        <p:cNvPr id="1" name=""/>
        <p:cNvGrpSpPr/>
        <p:nvPr/>
      </p:nvGrpSpPr>
      <p:grpSpPr>
        <a:xfrm>
          <a:off x="0" y="0"/>
          <a:ext cx="0" cy="0"/>
          <a:chOff x="0" y="0"/>
          <a:chExt cx="0" cy="0"/>
        </a:xfrm>
      </p:grpSpPr>
      <p:sp>
        <p:nvSpPr>
          <p:cNvPr id="2" name="Text 0"/>
          <p:cNvSpPr/>
          <p:nvPr/>
        </p:nvSpPr>
        <p:spPr>
          <a:xfrm>
            <a:off x="952500" y="2991743"/>
            <a:ext cx="9169941" cy="333375"/>
          </a:xfrm>
          <a:prstGeom prst="rect">
            <a:avLst/>
          </a:prstGeom>
          <a:noFill/>
          <a:ln/>
        </p:spPr>
        <p:txBody>
          <a:bodyPr wrap="square" lIns="25400" tIns="25400" rIns="25400" bIns="25400" rtlCol="0" anchor="t">
            <a:normAutofit lnSpcReduction="10000"/>
          </a:bodyPr>
          <a:lstStyle/>
          <a:p>
            <a:pPr marL="0" indent="0" algn="l">
              <a:buNone/>
            </a:pPr>
            <a:r>
              <a:rPr lang="en-US" sz="1950" b="1" kern="0" spc="546" dirty="0">
                <a:solidFill>
                  <a:srgbClr val="E30613"/>
                </a:solidFill>
                <a:latin typeface="Arial" pitchFamily="34" charset="0"/>
                <a:ea typeface="Arial" pitchFamily="34" charset="-122"/>
                <a:cs typeface="Arial" pitchFamily="34" charset="-120"/>
              </a:rPr>
              <a:t>DR KIFLU GEBREMESKEL · ERITREA</a:t>
            </a:r>
            <a:endParaRPr lang="en-US" sz="1950" dirty="0"/>
          </a:p>
        </p:txBody>
      </p:sp>
      <p:sp>
        <p:nvSpPr>
          <p:cNvPr id="3" name="Text 1"/>
          <p:cNvSpPr/>
          <p:nvPr/>
        </p:nvSpPr>
        <p:spPr>
          <a:xfrm>
            <a:off x="952500" y="3610868"/>
            <a:ext cx="9169941" cy="698153"/>
          </a:xfrm>
          <a:prstGeom prst="rect">
            <a:avLst/>
          </a:prstGeom>
          <a:noFill/>
          <a:ln/>
        </p:spPr>
        <p:txBody>
          <a:bodyPr wrap="square" lIns="25400" tIns="25400" rIns="25400" bIns="25400" rtlCol="0" anchor="t">
            <a:normAutofit fontScale="92500" lnSpcReduction="20000"/>
          </a:bodyPr>
          <a:lstStyle/>
          <a:p>
            <a:pPr marL="0" indent="0" algn="l">
              <a:lnSpc>
                <a:spcPct val="105000"/>
              </a:lnSpc>
              <a:buNone/>
            </a:pPr>
            <a:r>
              <a:rPr lang="en-US" sz="4950" b="1" dirty="0">
                <a:solidFill>
                  <a:srgbClr val="FFFFFF"/>
                </a:solidFill>
                <a:latin typeface="Arial" pitchFamily="34" charset="0"/>
                <a:ea typeface="Arial" pitchFamily="34" charset="-122"/>
                <a:cs typeface="Arial" pitchFamily="34" charset="-120"/>
              </a:rPr>
              <a:t>Twenty years in a prison cell</a:t>
            </a:r>
            <a:endParaRPr lang="en-US" sz="4950" dirty="0"/>
          </a:p>
        </p:txBody>
      </p:sp>
      <p:sp>
        <p:nvSpPr>
          <p:cNvPr id="4" name="Text 2"/>
          <p:cNvSpPr/>
          <p:nvPr/>
        </p:nvSpPr>
        <p:spPr>
          <a:xfrm>
            <a:off x="952500" y="4651921"/>
            <a:ext cx="8586399" cy="2681288"/>
          </a:xfrm>
          <a:prstGeom prst="rect">
            <a:avLst/>
          </a:prstGeom>
          <a:noFill/>
          <a:ln/>
        </p:spPr>
        <p:txBody>
          <a:bodyPr wrap="square" lIns="25400" tIns="25400" rIns="25400" bIns="25400" rtlCol="0" anchor="t">
            <a:normAutofit fontScale="92500" lnSpcReduction="20000"/>
          </a:bodyPr>
          <a:lstStyle/>
          <a:p>
            <a:pPr marL="0" indent="0" algn="l">
              <a:lnSpc>
                <a:spcPct val="150000"/>
              </a:lnSpc>
              <a:buNone/>
            </a:pPr>
            <a:r>
              <a:rPr lang="en-US" sz="2775" dirty="0">
                <a:solidFill>
                  <a:srgbClr val="D8CEBE"/>
                </a:solidFill>
                <a:latin typeface="Arial" pitchFamily="34" charset="0"/>
                <a:ea typeface="Arial" pitchFamily="34" charset="-122"/>
                <a:cs typeface="Arial" pitchFamily="34" charset="-120"/>
              </a:rPr>
              <a:t>In Eritrea, Dr Kiflu Gebremeskel has spent more than 20 years in the darkness of a prison cell. A senior leader in the Eritrean church, he was one of the first targets of the country's authoritarian regime. Despite severe pressure, he has never denied his faith in Christ.</a:t>
            </a:r>
            <a:endParaRPr lang="en-US" sz="2775" dirty="0"/>
          </a:p>
        </p:txBody>
      </p:sp>
      <p:pic>
        <p:nvPicPr>
          <p:cNvPr id="5" name="Image 0" descr="preencoded.png"/>
          <p:cNvPicPr>
            <a:picLocks noChangeAspect="1"/>
          </p:cNvPicPr>
          <p:nvPr/>
        </p:nvPicPr>
        <p:blipFill>
          <a:blip r:embed="rId3"/>
          <a:srcRect l="10889" r="10889"/>
          <a:stretch/>
        </p:blipFill>
        <p:spPr>
          <a:xfrm>
            <a:off x="10241310" y="0"/>
            <a:ext cx="8046690" cy="10287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F0D0A"/>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l="10889" r="10889"/>
          <a:stretch/>
        </p:blipFill>
        <p:spPr>
          <a:xfrm>
            <a:off x="0" y="0"/>
            <a:ext cx="8046690" cy="10287000"/>
          </a:xfrm>
          <a:prstGeom prst="rect">
            <a:avLst/>
          </a:prstGeom>
        </p:spPr>
      </p:pic>
      <p:sp>
        <p:nvSpPr>
          <p:cNvPr id="3" name="Text 0"/>
          <p:cNvSpPr/>
          <p:nvPr/>
        </p:nvSpPr>
        <p:spPr>
          <a:xfrm>
            <a:off x="8999190" y="2661791"/>
            <a:ext cx="9169941" cy="333375"/>
          </a:xfrm>
          <a:prstGeom prst="rect">
            <a:avLst/>
          </a:prstGeom>
          <a:noFill/>
          <a:ln/>
        </p:spPr>
        <p:txBody>
          <a:bodyPr wrap="square" lIns="25400" tIns="25400" rIns="25400" bIns="25400" rtlCol="0" anchor="t">
            <a:normAutofit lnSpcReduction="10000"/>
          </a:bodyPr>
          <a:lstStyle/>
          <a:p>
            <a:pPr marL="0" indent="0" algn="l">
              <a:buNone/>
            </a:pPr>
            <a:r>
              <a:rPr lang="en-US" sz="1950" b="1" kern="0" spc="546" dirty="0">
                <a:solidFill>
                  <a:srgbClr val="E30613"/>
                </a:solidFill>
                <a:latin typeface="Arial" pitchFamily="34" charset="0"/>
                <a:ea typeface="Arial" pitchFamily="34" charset="-122"/>
                <a:cs typeface="Arial" pitchFamily="34" charset="-120"/>
              </a:rPr>
              <a:t>LUKA · NIGERIA</a:t>
            </a:r>
            <a:endParaRPr lang="en-US" sz="1950" dirty="0"/>
          </a:p>
        </p:txBody>
      </p:sp>
      <p:sp>
        <p:nvSpPr>
          <p:cNvPr id="4" name="Text 1"/>
          <p:cNvSpPr/>
          <p:nvPr/>
        </p:nvSpPr>
        <p:spPr>
          <a:xfrm>
            <a:off x="8999190" y="3280916"/>
            <a:ext cx="8586399" cy="1358205"/>
          </a:xfrm>
          <a:prstGeom prst="rect">
            <a:avLst/>
          </a:prstGeom>
          <a:noFill/>
          <a:ln/>
        </p:spPr>
        <p:txBody>
          <a:bodyPr wrap="square" lIns="25400" tIns="25400" rIns="25400" bIns="25400" rtlCol="0" anchor="t">
            <a:normAutofit fontScale="92500" lnSpcReduction="20000"/>
          </a:bodyPr>
          <a:lstStyle/>
          <a:p>
            <a:pPr marL="0" indent="0" algn="l">
              <a:lnSpc>
                <a:spcPct val="105000"/>
              </a:lnSpc>
              <a:buNone/>
            </a:pPr>
            <a:r>
              <a:rPr lang="en-US" sz="4950" b="1" dirty="0">
                <a:solidFill>
                  <a:srgbClr val="FFFFFF"/>
                </a:solidFill>
                <a:latin typeface="Arial" pitchFamily="34" charset="0"/>
                <a:ea typeface="Arial" pitchFamily="34" charset="-122"/>
                <a:cs typeface="Arial" pitchFamily="34" charset="-120"/>
              </a:rPr>
              <a:t>Forgiveness after the darkest night</a:t>
            </a:r>
            <a:endParaRPr lang="en-US" sz="4950" dirty="0"/>
          </a:p>
        </p:txBody>
      </p:sp>
      <p:sp>
        <p:nvSpPr>
          <p:cNvPr id="5" name="Text 2"/>
          <p:cNvSpPr/>
          <p:nvPr/>
        </p:nvSpPr>
        <p:spPr>
          <a:xfrm>
            <a:off x="8999190" y="4982021"/>
            <a:ext cx="8586399" cy="2681288"/>
          </a:xfrm>
          <a:prstGeom prst="rect">
            <a:avLst/>
          </a:prstGeom>
          <a:noFill/>
          <a:ln/>
        </p:spPr>
        <p:txBody>
          <a:bodyPr wrap="square" lIns="25400" tIns="25400" rIns="25400" bIns="25400" rtlCol="0" anchor="t">
            <a:normAutofit fontScale="92500" lnSpcReduction="20000"/>
          </a:bodyPr>
          <a:lstStyle/>
          <a:p>
            <a:pPr marL="0" indent="0" algn="l">
              <a:lnSpc>
                <a:spcPct val="150000"/>
              </a:lnSpc>
              <a:buNone/>
            </a:pPr>
            <a:r>
              <a:rPr lang="en-US" sz="2775" dirty="0">
                <a:solidFill>
                  <a:srgbClr val="D8CEBE"/>
                </a:solidFill>
                <a:latin typeface="Arial" pitchFamily="34" charset="0"/>
                <a:ea typeface="Arial" pitchFamily="34" charset="-122"/>
                <a:cs typeface="Arial" pitchFamily="34" charset="-120"/>
              </a:rPr>
              <a:t>In Nigeria, Luka lived through one of the darkest nights of his life when militants attacked his village and killed his wife, his parents and his children. After trauma counselling, Luka has committed to forgiving the attackers — and to using his life to bless others.</a:t>
            </a:r>
            <a:endParaRPr lang="en-US" sz="2775"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1603</Words>
  <Application>Microsoft Office PowerPoint</Application>
  <PresentationFormat>Custom</PresentationFormat>
  <Paragraphs>122</Paragraphs>
  <Slides>16</Slides>
  <Notes>16</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16</vt:i4>
      </vt:variant>
    </vt:vector>
  </HeadingPairs>
  <TitlesOfParts>
    <vt:vector size="18"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Ben Gardner</cp:lastModifiedBy>
  <cp:revision>2</cp:revision>
  <dcterms:created xsi:type="dcterms:W3CDTF">2026-07-08T21:43:17Z</dcterms:created>
  <dcterms:modified xsi:type="dcterms:W3CDTF">2026-07-08T21:51:43Z</dcterms:modified>
</cp:coreProperties>
</file>